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56" r:id="rId2"/>
    <p:sldId id="631" r:id="rId3"/>
    <p:sldId id="562" r:id="rId4"/>
    <p:sldId id="574" r:id="rId5"/>
    <p:sldId id="398" r:id="rId6"/>
    <p:sldId id="352" r:id="rId7"/>
    <p:sldId id="306" r:id="rId8"/>
    <p:sldId id="598" r:id="rId9"/>
    <p:sldId id="604" r:id="rId10"/>
    <p:sldId id="605" r:id="rId11"/>
    <p:sldId id="606" r:id="rId12"/>
    <p:sldId id="601" r:id="rId13"/>
    <p:sldId id="602" r:id="rId14"/>
    <p:sldId id="603" r:id="rId15"/>
    <p:sldId id="3639" r:id="rId16"/>
    <p:sldId id="3621" r:id="rId17"/>
    <p:sldId id="3638" r:id="rId18"/>
    <p:sldId id="3622" r:id="rId19"/>
    <p:sldId id="3637" r:id="rId20"/>
    <p:sldId id="3624" r:id="rId21"/>
    <p:sldId id="500" r:id="rId22"/>
    <p:sldId id="3633" r:id="rId23"/>
    <p:sldId id="265" r:id="rId24"/>
    <p:sldId id="277" r:id="rId25"/>
    <p:sldId id="276" r:id="rId26"/>
    <p:sldId id="27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p:cViewPr varScale="1">
        <p:scale>
          <a:sx n="89" d="100"/>
          <a:sy n="89" d="100"/>
        </p:scale>
        <p:origin x="198" y="51"/>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3/24/2022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eg>
</file>

<file path=ppt/media/image14.png>
</file>

<file path=ppt/media/image15.jpeg>
</file>

<file path=ppt/media/image16.tiff>
</file>

<file path=ppt/media/image17.jpeg>
</file>

<file path=ppt/media/image18.tiff>
</file>

<file path=ppt/media/image19.png>
</file>

<file path=ppt/media/image2.png>
</file>

<file path=ppt/media/image3.png>
</file>

<file path=ppt/media/image4.png>
</file>

<file path=ppt/media/image5.gi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3/24/2022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3A18DF-2E2C-4B51-B31A-8EAAD44872A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96826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350404E-245B-4AEC-843D-8091A336220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819279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350404E-245B-4AEC-843D-8091A336220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03057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15375D1-61FB-3243-8074-59CD809395A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13248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15375D1-61FB-3243-8074-59CD809395A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7759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 overview of the format….</a:t>
            </a:r>
          </a:p>
          <a:p>
            <a:endParaRPr lang="en-US" dirty="0"/>
          </a:p>
          <a:p>
            <a:r>
              <a:rPr lang="en-US" dirty="0"/>
              <a:t>Share this if you’re doing a Train The Trainer, or else keep hidden</a:t>
            </a:r>
          </a:p>
        </p:txBody>
      </p:sp>
      <p:sp>
        <p:nvSpPr>
          <p:cNvPr id="4" name="Slide Number Placeholder 3"/>
          <p:cNvSpPr>
            <a:spLocks noGrp="1"/>
          </p:cNvSpPr>
          <p:nvPr>
            <p:ph type="sldNum" sz="quarter" idx="5"/>
          </p:nvPr>
        </p:nvSpPr>
        <p:spPr/>
        <p:txBody>
          <a:bodyPr/>
          <a:lstStyle/>
          <a:p>
            <a:fld id="{315375D1-61FB-3243-8074-59CD809395A7}" type="slidenum">
              <a:rPr lang="en-US" smtClean="0"/>
              <a:t>3</a:t>
            </a:fld>
            <a:endParaRPr lang="en-US"/>
          </a:p>
        </p:txBody>
      </p:sp>
    </p:spTree>
    <p:extLst>
      <p:ext uri="{BB962C8B-B14F-4D97-AF65-F5344CB8AC3E}">
        <p14:creationId xmlns:p14="http://schemas.microsoft.com/office/powerpoint/2010/main" val="1913334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this slide if training the trainer.  Else, keep it hidden.</a:t>
            </a:r>
            <a:br>
              <a:rPr lang="en-US" dirty="0"/>
            </a:br>
            <a:br>
              <a:rPr lang="en-US" dirty="0"/>
            </a:br>
            <a:r>
              <a:rPr lang="en-US" dirty="0"/>
              <a:t>What The Hack is a community driven collection of challenge-based hacks on the Microsoft platform.</a:t>
            </a:r>
          </a:p>
          <a:p>
            <a:endParaRPr lang="en-US" dirty="0"/>
          </a:p>
          <a:p>
            <a:r>
              <a:rPr lang="en-US" dirty="0"/>
              <a:t>We have a collection of over 40+ hacks to choose from.</a:t>
            </a:r>
          </a:p>
          <a:p>
            <a:endParaRPr lang="en-US" dirty="0"/>
          </a:p>
          <a:p>
            <a:r>
              <a:rPr lang="en-US" dirty="0"/>
              <a:t>We’ll share the content details with you after today’s hack.</a:t>
            </a:r>
          </a:p>
          <a:p>
            <a:endParaRPr lang="en-US" dirty="0"/>
          </a:p>
          <a:p>
            <a:r>
              <a:rPr lang="en-US" dirty="0"/>
              <a:t>If you enjoy this event, please share the content with your peers and of course… </a:t>
            </a:r>
          </a:p>
          <a:p>
            <a:endParaRPr lang="en-US" dirty="0"/>
          </a:p>
          <a:p>
            <a:r>
              <a:rPr lang="en-US" dirty="0"/>
              <a:t>Deliver it to your CUSTOMERS!!!</a:t>
            </a:r>
          </a:p>
        </p:txBody>
      </p:sp>
      <p:sp>
        <p:nvSpPr>
          <p:cNvPr id="4" name="Slide Number Placeholder 3"/>
          <p:cNvSpPr>
            <a:spLocks noGrp="1"/>
          </p:cNvSpPr>
          <p:nvPr>
            <p:ph type="sldNum" sz="quarter" idx="5"/>
          </p:nvPr>
        </p:nvSpPr>
        <p:spPr/>
        <p:txBody>
          <a:bodyPr/>
          <a:lstStyle/>
          <a:p>
            <a:fld id="{315375D1-61FB-3243-8074-59CD809395A7}" type="slidenum">
              <a:rPr lang="en-US" smtClean="0"/>
              <a:t>4</a:t>
            </a:fld>
            <a:endParaRPr lang="en-US"/>
          </a:p>
        </p:txBody>
      </p:sp>
    </p:spTree>
    <p:extLst>
      <p:ext uri="{BB962C8B-B14F-4D97-AF65-F5344CB8AC3E}">
        <p14:creationId xmlns:p14="http://schemas.microsoft.com/office/powerpoint/2010/main" val="4247462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is a “hands-on” exercise where you will work in groups of 4-5 people to solve technical challenges.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You only get out what you put in, don't be lazy.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Knowledge Retention is achieved through Pain and Discomfort</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3A18DF-2E2C-4B51-B31A-8EAAD44872A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1604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not grow a garden like this…   but at least you can learn while trying.</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3A18DF-2E2C-4B51-B31A-8EAAD44872A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0468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we’ll cover logistics…</a:t>
            </a:r>
          </a:p>
          <a:p>
            <a:endParaRPr lang="en-US" dirty="0"/>
          </a:p>
          <a:p>
            <a:endParaRPr lang="en-US" dirty="0"/>
          </a:p>
        </p:txBody>
      </p:sp>
      <p:sp>
        <p:nvSpPr>
          <p:cNvPr id="4" name="Slide Number Placeholder 3"/>
          <p:cNvSpPr>
            <a:spLocks noGrp="1"/>
          </p:cNvSpPr>
          <p:nvPr>
            <p:ph type="sldNum" sz="quarter" idx="10"/>
          </p:nvPr>
        </p:nvSpPr>
        <p:spPr/>
        <p:txBody>
          <a:bodyPr/>
          <a:lstStyle/>
          <a:p>
            <a:fld id="{315375D1-61FB-3243-8074-59CD809395A7}" type="slidenum">
              <a:rPr lang="en-US" smtClean="0"/>
              <a:t>7</a:t>
            </a:fld>
            <a:endParaRPr lang="en-US"/>
          </a:p>
        </p:txBody>
      </p:sp>
    </p:spTree>
    <p:extLst>
      <p:ext uri="{BB962C8B-B14F-4D97-AF65-F5344CB8AC3E}">
        <p14:creationId xmlns:p14="http://schemas.microsoft.com/office/powerpoint/2010/main" val="37115404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 Show an already created event Teams site inside of the Teams client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15375D1-61FB-3243-8074-59CD809395A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37958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Only show this slide if you’re hosting a virtual event or have remote attendees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15375D1-61FB-3243-8074-59CD809395A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61525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the teams working as teams!</a:t>
            </a:r>
          </a:p>
          <a:p>
            <a:pPr lvl="1"/>
            <a:r>
              <a:rPr lang="en-US" dirty="0"/>
              <a:t>Encourage all to “learn from” and “share with” each other!</a:t>
            </a:r>
          </a:p>
          <a:p>
            <a:pPr lvl="1"/>
            <a:r>
              <a:rPr lang="en-US" dirty="0"/>
              <a:t>If you observe individuals racing ahead, encourage them to help those who are behind.</a:t>
            </a:r>
          </a:p>
          <a:p>
            <a:pPr lvl="1"/>
            <a:r>
              <a:rPr lang="en-US" dirty="0"/>
              <a:t>Encourage attendees to use their team’s channel on MS Teams to collaborate/share info! </a:t>
            </a:r>
          </a:p>
          <a:p>
            <a:r>
              <a:rPr lang="en-US" dirty="0"/>
              <a:t>Unblock teams who get stuck </a:t>
            </a:r>
          </a:p>
          <a:p>
            <a:pPr lvl="1"/>
            <a:r>
              <a:rPr lang="en-US" dirty="0"/>
              <a:t>Encourage team members to unblock each other first!</a:t>
            </a:r>
          </a:p>
          <a:p>
            <a:pPr lvl="1"/>
            <a:r>
              <a:rPr lang="en-US" dirty="0"/>
              <a:t>Provide hints, but not answers</a:t>
            </a:r>
          </a:p>
          <a:p>
            <a:pPr lvl="1"/>
            <a:r>
              <a:rPr lang="en-US" dirty="0"/>
              <a:t>If you observe individuals stuck for a while, help them get moving so they don’t lose interest.</a:t>
            </a:r>
          </a:p>
          <a:p>
            <a:r>
              <a:rPr lang="en-US" dirty="0"/>
              <a:t>Provide hints/pointers to the teams on how to solve problems &amp; where to find information.</a:t>
            </a:r>
          </a:p>
          <a:p>
            <a:pPr lvl="1"/>
            <a:r>
              <a:rPr lang="en-US" dirty="0"/>
              <a:t>Use the answers/solutions in the proctor’s guide, but don’t share with the attendees</a:t>
            </a:r>
          </a:p>
          <a:p>
            <a:pPr lvl="1"/>
            <a:r>
              <a:rPr lang="en-US" dirty="0"/>
              <a:t>Proctor’s guide won’t be comprehensive.  As SMEs, proctors should use their knowledge to help with solution hints/ideas.  </a:t>
            </a:r>
          </a:p>
          <a:p>
            <a:r>
              <a:rPr lang="en-US" dirty="0"/>
              <a:t>Notify the emcee of unexpected blockers that arise during the event so they can be communicated to all, and recorded for future reference.</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350404E-245B-4AEC-843D-8091A336220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1534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3/24/2022</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3/24/2022</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333558"/>
            <a:ext cx="11653523" cy="2129777"/>
          </a:xfrm>
        </p:spPr>
        <p:txBody>
          <a:bodyPr>
            <a:spAutoFit/>
          </a:bodyPr>
          <a:lstStyle>
            <a:lvl1pPr>
              <a:defRPr sz="2800" b="0"/>
            </a:lvl1pPr>
            <a:lvl2pPr>
              <a:defRPr sz="2600" b="0">
                <a:latin typeface="+mj-lt"/>
              </a:defRPr>
            </a:lvl2pPr>
            <a:lvl3pPr>
              <a:defRPr sz="2400">
                <a:latin typeface="+mj-lt"/>
              </a:defRPr>
            </a:lvl3pPr>
            <a:lvl4pPr>
              <a:defRPr sz="2200">
                <a:latin typeface="+mj-lt"/>
              </a:defRPr>
            </a:lvl4pPr>
            <a:lvl5pPr>
              <a:defRPr sz="2000">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lvl1pPr>
              <a:defRPr sz="3600" b="1"/>
            </a:lvl1pPr>
          </a:lstStyle>
          <a:p>
            <a:r>
              <a:rPr lang="en-US"/>
              <a:t>Click to edit Master title style</a:t>
            </a:r>
          </a:p>
        </p:txBody>
      </p:sp>
    </p:spTree>
    <p:extLst>
      <p:ext uri="{BB962C8B-B14F-4D97-AF65-F5344CB8AC3E}">
        <p14:creationId xmlns:p14="http://schemas.microsoft.com/office/powerpoint/2010/main" val="93041143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333558"/>
            <a:ext cx="11653523" cy="2129777"/>
          </a:xfrm>
        </p:spPr>
        <p:txBody>
          <a:bodyPr>
            <a:spAutoFit/>
          </a:bodyPr>
          <a:lstStyle>
            <a:lvl1pPr>
              <a:defRPr sz="2800" b="0"/>
            </a:lvl1pPr>
            <a:lvl2pPr>
              <a:defRPr sz="2600" b="0">
                <a:latin typeface="+mj-lt"/>
              </a:defRPr>
            </a:lvl2pPr>
            <a:lvl3pPr>
              <a:defRPr sz="2400">
                <a:latin typeface="+mj-lt"/>
              </a:defRPr>
            </a:lvl3pPr>
            <a:lvl4pPr>
              <a:defRPr sz="2200">
                <a:latin typeface="+mj-lt"/>
              </a:defRPr>
            </a:lvl4pPr>
            <a:lvl5pPr>
              <a:defRPr sz="2000">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lvl1pPr>
              <a:defRPr sz="3600" b="1"/>
            </a:lvl1pPr>
          </a:lstStyle>
          <a:p>
            <a:r>
              <a:rPr lang="en-US"/>
              <a:t>Click to edit Master title style</a:t>
            </a:r>
          </a:p>
        </p:txBody>
      </p:sp>
    </p:spTree>
    <p:extLst>
      <p:ext uri="{BB962C8B-B14F-4D97-AF65-F5344CB8AC3E}">
        <p14:creationId xmlns:p14="http://schemas.microsoft.com/office/powerpoint/2010/main" val="2686716652"/>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3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333558"/>
            <a:ext cx="11653523" cy="2129777"/>
          </a:xfrm>
        </p:spPr>
        <p:txBody>
          <a:bodyPr>
            <a:spAutoFit/>
          </a:bodyPr>
          <a:lstStyle>
            <a:lvl1pPr>
              <a:defRPr sz="2800" b="0"/>
            </a:lvl1pPr>
            <a:lvl2pPr>
              <a:defRPr sz="2600" b="0">
                <a:latin typeface="+mj-lt"/>
              </a:defRPr>
            </a:lvl2pPr>
            <a:lvl3pPr>
              <a:defRPr sz="2400">
                <a:latin typeface="+mj-lt"/>
              </a:defRPr>
            </a:lvl3pPr>
            <a:lvl4pPr>
              <a:defRPr sz="2200">
                <a:latin typeface="+mj-lt"/>
              </a:defRPr>
            </a:lvl4pPr>
            <a:lvl5pPr>
              <a:defRPr sz="2000">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lvl1pPr>
              <a:defRPr sz="3600" b="1"/>
            </a:lvl1pPr>
          </a:lstStyle>
          <a:p>
            <a:r>
              <a:rPr lang="en-US"/>
              <a:t>Click to edit Master title style</a:t>
            </a:r>
          </a:p>
        </p:txBody>
      </p:sp>
    </p:spTree>
    <p:extLst>
      <p:ext uri="{BB962C8B-B14F-4D97-AF65-F5344CB8AC3E}">
        <p14:creationId xmlns:p14="http://schemas.microsoft.com/office/powerpoint/2010/main" val="116391731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4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333558"/>
            <a:ext cx="11653523" cy="2129777"/>
          </a:xfrm>
        </p:spPr>
        <p:txBody>
          <a:bodyPr>
            <a:spAutoFit/>
          </a:bodyPr>
          <a:lstStyle>
            <a:lvl1pPr>
              <a:defRPr sz="2800" b="0"/>
            </a:lvl1pPr>
            <a:lvl2pPr>
              <a:defRPr sz="2600" b="0">
                <a:latin typeface="+mj-lt"/>
              </a:defRPr>
            </a:lvl2pPr>
            <a:lvl3pPr>
              <a:defRPr sz="2400">
                <a:latin typeface="+mj-lt"/>
              </a:defRPr>
            </a:lvl3pPr>
            <a:lvl4pPr>
              <a:defRPr sz="2200">
                <a:latin typeface="+mj-lt"/>
              </a:defRPr>
            </a:lvl4pPr>
            <a:lvl5pPr>
              <a:defRPr sz="2000">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lvl1pPr>
              <a:defRPr sz="3600" b="1"/>
            </a:lvl1pPr>
          </a:lstStyle>
          <a:p>
            <a:r>
              <a:rPr lang="en-US"/>
              <a:t>Click to edit Master title style</a:t>
            </a:r>
          </a:p>
        </p:txBody>
      </p:sp>
    </p:spTree>
    <p:extLst>
      <p:ext uri="{BB962C8B-B14F-4D97-AF65-F5344CB8AC3E}">
        <p14:creationId xmlns:p14="http://schemas.microsoft.com/office/powerpoint/2010/main" val="252905024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5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333558"/>
            <a:ext cx="11653523" cy="2129777"/>
          </a:xfrm>
        </p:spPr>
        <p:txBody>
          <a:bodyPr>
            <a:spAutoFit/>
          </a:bodyPr>
          <a:lstStyle>
            <a:lvl1pPr>
              <a:defRPr sz="2800" b="0"/>
            </a:lvl1pPr>
            <a:lvl2pPr>
              <a:defRPr sz="2600" b="0">
                <a:latin typeface="+mj-lt"/>
              </a:defRPr>
            </a:lvl2pPr>
            <a:lvl3pPr>
              <a:defRPr sz="2400">
                <a:latin typeface="+mj-lt"/>
              </a:defRPr>
            </a:lvl3pPr>
            <a:lvl4pPr>
              <a:defRPr sz="2200">
                <a:latin typeface="+mj-lt"/>
              </a:defRPr>
            </a:lvl4pPr>
            <a:lvl5pPr>
              <a:defRPr sz="2000">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lvl1pPr>
              <a:defRPr sz="3600" b="1"/>
            </a:lvl1pPr>
          </a:lstStyle>
          <a:p>
            <a:r>
              <a:rPr lang="en-US"/>
              <a:t>Click to edit Master title style</a:t>
            </a:r>
          </a:p>
        </p:txBody>
      </p:sp>
    </p:spTree>
    <p:extLst>
      <p:ext uri="{BB962C8B-B14F-4D97-AF65-F5344CB8AC3E}">
        <p14:creationId xmlns:p14="http://schemas.microsoft.com/office/powerpoint/2010/main" val="98761783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8466253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3/24/2022</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3/24/2022</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3/24/2022</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3/24/2022</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3/24/2022</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3/24/2022</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3/24/2022</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3/24/2022</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e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gif"/><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124200" y="3657600"/>
            <a:ext cx="8534400" cy="1676400"/>
          </a:xfrm>
        </p:spPr>
        <p:txBody>
          <a:bodyPr anchor="ctr"/>
          <a:lstStyle/>
          <a:p>
            <a:pPr algn="ctr"/>
            <a:r>
              <a:rPr lang="en-US" dirty="0"/>
              <a:t>Automating Incremental Pipelines</a:t>
            </a:r>
          </a:p>
        </p:txBody>
      </p:sp>
      <p:pic>
        <p:nvPicPr>
          <p:cNvPr id="7" name="Picture 6" descr="Logo&#10;&#10;Description automatically generated">
            <a:extLst>
              <a:ext uri="{FF2B5EF4-FFF2-40B4-BE49-F238E27FC236}">
                <a16:creationId xmlns:a16="http://schemas.microsoft.com/office/drawing/2014/main" id="{0CA4055C-75EC-48B0-9BA8-E20C0DCB0D4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3352800"/>
            <a:ext cx="2133600" cy="2133600"/>
          </a:xfrm>
          <a:prstGeom prst="rect">
            <a:avLst/>
          </a:prstGeom>
        </p:spPr>
      </p:pic>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ell phone&#10;&#10;Description automatically generated">
            <a:extLst>
              <a:ext uri="{FF2B5EF4-FFF2-40B4-BE49-F238E27FC236}">
                <a16:creationId xmlns:a16="http://schemas.microsoft.com/office/drawing/2014/main" id="{9F5E0F9A-B3FA-46C6-820B-A55417981F1F}"/>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695325" y="2305973"/>
            <a:ext cx="10796588" cy="3490913"/>
          </a:xfrm>
          <a:prstGeom prst="rect">
            <a:avLst/>
          </a:prstGeom>
        </p:spPr>
      </p:pic>
      <p:pic>
        <p:nvPicPr>
          <p:cNvPr id="14" name="Picture 13" descr="A picture containing timeline&#10;&#10;Description automatically generated">
            <a:extLst>
              <a:ext uri="{FF2B5EF4-FFF2-40B4-BE49-F238E27FC236}">
                <a16:creationId xmlns:a16="http://schemas.microsoft.com/office/drawing/2014/main" id="{6AD6DFA5-0BE6-4A76-B921-1B97BBF932BE}"/>
              </a:ext>
            </a:extLst>
          </p:cNvPr>
          <p:cNvPicPr>
            <a:picLocks noChangeAspect="1"/>
          </p:cNvPicPr>
          <p:nvPr/>
        </p:nvPicPr>
        <p:blipFill rotWithShape="1">
          <a:blip r:embed="rId3"/>
          <a:srcRect b="28864"/>
          <a:stretch/>
        </p:blipFill>
        <p:spPr>
          <a:xfrm>
            <a:off x="4188759" y="3405587"/>
            <a:ext cx="7303154" cy="2391300"/>
          </a:xfrm>
          <a:prstGeom prst="rect">
            <a:avLst/>
          </a:prstGeom>
        </p:spPr>
      </p:pic>
      <p:sp>
        <p:nvSpPr>
          <p:cNvPr id="6" name="Rectangle 5">
            <a:extLst>
              <a:ext uri="{FF2B5EF4-FFF2-40B4-BE49-F238E27FC236}">
                <a16:creationId xmlns:a16="http://schemas.microsoft.com/office/drawing/2014/main" id="{05B3DAAA-9D2C-47F9-9EA9-574268597A33}"/>
              </a:ext>
            </a:extLst>
          </p:cNvPr>
          <p:cNvSpPr/>
          <p:nvPr/>
        </p:nvSpPr>
        <p:spPr>
          <a:xfrm>
            <a:off x="6359025" y="4587424"/>
            <a:ext cx="3677264" cy="217292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Calibri" panose="020F0502020204030204"/>
                <a:ea typeface="+mn-ea"/>
                <a:cs typeface="+mn-cs"/>
              </a:rPr>
              <a:t>Student Guide and Challenges are posted HERE</a:t>
            </a:r>
          </a:p>
        </p:txBody>
      </p:sp>
      <p:sp>
        <p:nvSpPr>
          <p:cNvPr id="7" name="Arrow: Right 6">
            <a:extLst>
              <a:ext uri="{FF2B5EF4-FFF2-40B4-BE49-F238E27FC236}">
                <a16:creationId xmlns:a16="http://schemas.microsoft.com/office/drawing/2014/main" id="{ABB632A8-4AB7-4268-A73C-6F445DDDCA5C}"/>
              </a:ext>
            </a:extLst>
          </p:cNvPr>
          <p:cNvSpPr/>
          <p:nvPr/>
        </p:nvSpPr>
        <p:spPr>
          <a:xfrm rot="14366680">
            <a:off x="6269147" y="3592012"/>
            <a:ext cx="1330074" cy="550605"/>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A03C115B-C3DD-4902-A9FB-22A6ED487863}"/>
              </a:ext>
            </a:extLst>
          </p:cNvPr>
          <p:cNvSpPr txBox="1"/>
          <p:nvPr/>
        </p:nvSpPr>
        <p:spPr>
          <a:xfrm>
            <a:off x="478053" y="453151"/>
            <a:ext cx="9526329" cy="803297"/>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b="0" i="0" u="none" strike="noStrike" kern="1200" cap="none" spc="0" normalizeH="0" baseline="0" noProof="0" dirty="0">
                <a:ln>
                  <a:noFill/>
                </a:ln>
                <a:solidFill>
                  <a:srgbClr val="92D050"/>
                </a:solidFill>
                <a:effectLst/>
                <a:uLnTx/>
                <a:uFillTx/>
                <a:latin typeface="Consolas"/>
                <a:ea typeface="+mn-ea"/>
                <a:cs typeface="Segoe UI" panose="020B0502040204020203" pitchFamily="34" charset="0"/>
              </a:rPr>
              <a:t>Collaboration</a:t>
            </a:r>
            <a:br>
              <a:rPr kumimoji="0" lang="en-US" sz="4800" b="1" i="0" u="none" strike="noStrike" kern="1200" cap="none" spc="0" normalizeH="0" baseline="0" noProof="0" dirty="0">
                <a:ln>
                  <a:noFill/>
                </a:ln>
                <a:solidFill>
                  <a:srgbClr val="002060"/>
                </a:solidFill>
                <a:effectLst/>
                <a:uLnTx/>
                <a:uFillTx/>
                <a:latin typeface="Consolas"/>
                <a:ea typeface="+mn-ea"/>
                <a:cs typeface="Segoe UI" panose="020B0502040204020203" pitchFamily="34" charset="0"/>
              </a:rPr>
            </a:br>
            <a:r>
              <a:rPr kumimoji="0" lang="en-US" sz="24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rPr>
              <a:t>We’re going to use Microsoft Teams in a different way…</a:t>
            </a:r>
            <a:endParaRPr kumimoji="0" lang="en-US" sz="28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endParaRPr>
          </a:p>
        </p:txBody>
      </p:sp>
      <p:pic>
        <p:nvPicPr>
          <p:cNvPr id="3" name="Picture 2" descr="Logo&#10;&#10;Description automatically generated">
            <a:extLst>
              <a:ext uri="{FF2B5EF4-FFF2-40B4-BE49-F238E27FC236}">
                <a16:creationId xmlns:a16="http://schemas.microsoft.com/office/drawing/2014/main" id="{C8C832A9-2928-4B3C-8CCD-E7D6E779207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1510162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screenshot of a cell phone&#10;&#10;Description automatically generated">
            <a:extLst>
              <a:ext uri="{FF2B5EF4-FFF2-40B4-BE49-F238E27FC236}">
                <a16:creationId xmlns:a16="http://schemas.microsoft.com/office/drawing/2014/main" id="{1B3F03CF-70F4-4E47-A448-F31AAAA9AAC9}"/>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704850" y="2310736"/>
            <a:ext cx="10782300" cy="3505200"/>
          </a:xfrm>
          <a:prstGeom prst="rect">
            <a:avLst/>
          </a:prstGeom>
        </p:spPr>
      </p:pic>
      <p:sp>
        <p:nvSpPr>
          <p:cNvPr id="8" name="Rectangle 7">
            <a:extLst>
              <a:ext uri="{FF2B5EF4-FFF2-40B4-BE49-F238E27FC236}">
                <a16:creationId xmlns:a16="http://schemas.microsoft.com/office/drawing/2014/main" id="{1D06E299-E9D5-4B6E-A9BC-6F64D9D38593}"/>
              </a:ext>
            </a:extLst>
          </p:cNvPr>
          <p:cNvSpPr/>
          <p:nvPr/>
        </p:nvSpPr>
        <p:spPr>
          <a:xfrm>
            <a:off x="6453617" y="4620921"/>
            <a:ext cx="3677264" cy="217292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Calibri" panose="020F0502020204030204"/>
                <a:ea typeface="+mn-ea"/>
                <a:cs typeface="+mn-cs"/>
              </a:rPr>
              <a:t>Share tips, tricks, gotchas (how </a:t>
            </a:r>
            <a:r>
              <a:rPr lang="en-US" sz="2400" dirty="0">
                <a:solidFill>
                  <a:prstClr val="white"/>
                </a:solidFill>
                <a:latin typeface="Calibri" panose="020F0502020204030204"/>
              </a:rPr>
              <a:t>you</a:t>
            </a:r>
            <a:r>
              <a:rPr kumimoji="0" lang="en-US" sz="2400" b="0" i="0" u="none" strike="noStrike" kern="1200" cap="none" spc="0" normalizeH="0" baseline="0" noProof="0" dirty="0">
                <a:ln>
                  <a:noFill/>
                </a:ln>
                <a:solidFill>
                  <a:prstClr val="white"/>
                </a:solidFill>
                <a:effectLst/>
                <a:uLnTx/>
                <a:uFillTx/>
                <a:latin typeface="Calibri" panose="020F0502020204030204"/>
                <a:ea typeface="+mn-ea"/>
                <a:cs typeface="+mn-cs"/>
              </a:rPr>
              <a:t> solved them), code snippets, and links you learn along the way HERE with everyone</a:t>
            </a:r>
          </a:p>
        </p:txBody>
      </p:sp>
      <p:sp>
        <p:nvSpPr>
          <p:cNvPr id="9" name="Arrow: Right 8">
            <a:extLst>
              <a:ext uri="{FF2B5EF4-FFF2-40B4-BE49-F238E27FC236}">
                <a16:creationId xmlns:a16="http://schemas.microsoft.com/office/drawing/2014/main" id="{B6CDE635-79B5-4325-89A3-B86F0059D43C}"/>
              </a:ext>
            </a:extLst>
          </p:cNvPr>
          <p:cNvSpPr/>
          <p:nvPr/>
        </p:nvSpPr>
        <p:spPr>
          <a:xfrm rot="13961495">
            <a:off x="7107695" y="3568397"/>
            <a:ext cx="1460308" cy="461884"/>
          </a:xfrm>
          <a:prstGeom prst="rightArrow">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6EAF7D80-FA6E-4879-9CA4-FFF591735151}"/>
              </a:ext>
            </a:extLst>
          </p:cNvPr>
          <p:cNvSpPr txBox="1"/>
          <p:nvPr/>
        </p:nvSpPr>
        <p:spPr>
          <a:xfrm>
            <a:off x="478053" y="453151"/>
            <a:ext cx="9526329" cy="803297"/>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b="0" i="0" u="none" strike="noStrike" kern="1200" cap="none" spc="0" normalizeH="0" baseline="0" noProof="0" dirty="0">
                <a:ln>
                  <a:noFill/>
                </a:ln>
                <a:solidFill>
                  <a:srgbClr val="92D050"/>
                </a:solidFill>
                <a:effectLst/>
                <a:uLnTx/>
                <a:uFillTx/>
                <a:latin typeface="Consolas"/>
                <a:ea typeface="+mn-ea"/>
                <a:cs typeface="Segoe UI" panose="020B0502040204020203" pitchFamily="34" charset="0"/>
              </a:rPr>
              <a:t>Collaboration</a:t>
            </a:r>
            <a:br>
              <a:rPr kumimoji="0" lang="en-US" sz="4800" b="1" i="0" u="none" strike="noStrike" kern="1200" cap="none" spc="0" normalizeH="0" baseline="0" noProof="0" dirty="0">
                <a:ln>
                  <a:noFill/>
                </a:ln>
                <a:solidFill>
                  <a:srgbClr val="002060"/>
                </a:solidFill>
                <a:effectLst/>
                <a:uLnTx/>
                <a:uFillTx/>
                <a:latin typeface="Consolas"/>
                <a:ea typeface="+mn-ea"/>
                <a:cs typeface="Segoe UI" panose="020B0502040204020203" pitchFamily="34" charset="0"/>
              </a:rPr>
            </a:br>
            <a:r>
              <a:rPr kumimoji="0" lang="en-US" sz="24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rPr>
              <a:t>We’re going to use Microsoft Teams in a different way…</a:t>
            </a:r>
            <a:endParaRPr kumimoji="0" lang="en-US" sz="28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endParaRPr>
          </a:p>
        </p:txBody>
      </p:sp>
      <p:pic>
        <p:nvPicPr>
          <p:cNvPr id="3" name="Picture 2" descr="Logo&#10;&#10;Description automatically generated">
            <a:extLst>
              <a:ext uri="{FF2B5EF4-FFF2-40B4-BE49-F238E27FC236}">
                <a16:creationId xmlns:a16="http://schemas.microsoft.com/office/drawing/2014/main" id="{D3A5D792-44FD-430D-8EFD-9F8ACA795C8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752933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E068B9BD-39BF-4FCE-A231-8D1E1D2CB51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95325" y="2310736"/>
            <a:ext cx="10801350" cy="3443288"/>
          </a:xfrm>
          <a:prstGeom prst="rect">
            <a:avLst/>
          </a:prstGeom>
        </p:spPr>
      </p:pic>
      <p:sp>
        <p:nvSpPr>
          <p:cNvPr id="3" name="Rectangle 2">
            <a:extLst>
              <a:ext uri="{FF2B5EF4-FFF2-40B4-BE49-F238E27FC236}">
                <a16:creationId xmlns:a16="http://schemas.microsoft.com/office/drawing/2014/main" id="{F33FE99B-AAB1-407B-8A0C-0B57620D7458}"/>
              </a:ext>
            </a:extLst>
          </p:cNvPr>
          <p:cNvSpPr/>
          <p:nvPr/>
        </p:nvSpPr>
        <p:spPr>
          <a:xfrm>
            <a:off x="4969881" y="3851569"/>
            <a:ext cx="3677264" cy="2172929"/>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marR="0" lvl="1"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Private channel for coaches to discuss event logistics</a:t>
            </a:r>
          </a:p>
          <a:p>
            <a:pPr marL="457200" marR="0" lvl="1" indent="0" algn="ctr" defTabSz="914400" rtl="0" eaLnBrk="1" fontAlgn="auto" latinLnBrk="0" hangingPunct="1">
              <a:lnSpc>
                <a:spcPct val="100000"/>
              </a:lnSpc>
              <a:spcBef>
                <a:spcPts val="0"/>
              </a:spcBef>
              <a:spcAft>
                <a:spcPts val="0"/>
              </a:spcAft>
              <a:buClrTx/>
              <a:buSzTx/>
              <a:buFontTx/>
              <a:buNone/>
              <a:tabLst/>
              <a:defRPr/>
            </a:pPr>
            <a:r>
              <a:rPr lang="en-US" sz="2000" dirty="0">
                <a:solidFill>
                  <a:prstClr val="white"/>
                </a:solidFill>
                <a:latin typeface="Calibri" panose="020F0502020204030204"/>
              </a:rPr>
              <a:t>(students won’t see this </a:t>
            </a:r>
            <a:r>
              <a:rPr lang="en-US" sz="2000" dirty="0">
                <a:solidFill>
                  <a:prstClr val="white"/>
                </a:solidFill>
                <a:latin typeface="Calibri" panose="020F0502020204030204"/>
                <a:sym typeface="Wingdings" panose="05000000000000000000" pitchFamily="2" charset="2"/>
              </a:rPr>
              <a:t>)</a:t>
            </a:r>
            <a:endPar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Arrow: Right 6">
            <a:extLst>
              <a:ext uri="{FF2B5EF4-FFF2-40B4-BE49-F238E27FC236}">
                <a16:creationId xmlns:a16="http://schemas.microsoft.com/office/drawing/2014/main" id="{90313460-BE82-46DA-8F92-3E386DDEF1D0}"/>
              </a:ext>
            </a:extLst>
          </p:cNvPr>
          <p:cNvSpPr/>
          <p:nvPr/>
        </p:nvSpPr>
        <p:spPr>
          <a:xfrm rot="10800000">
            <a:off x="2800584" y="4181976"/>
            <a:ext cx="1817135" cy="595718"/>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694E15C0-94FE-41C7-A6C1-8F806511557A}"/>
              </a:ext>
            </a:extLst>
          </p:cNvPr>
          <p:cNvSpPr txBox="1"/>
          <p:nvPr/>
        </p:nvSpPr>
        <p:spPr>
          <a:xfrm>
            <a:off x="478053" y="453151"/>
            <a:ext cx="9526329" cy="803297"/>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b="0" i="0" u="none" strike="noStrike" kern="1200" cap="none" spc="0" normalizeH="0" baseline="0" noProof="0" dirty="0">
                <a:ln>
                  <a:noFill/>
                </a:ln>
                <a:solidFill>
                  <a:srgbClr val="92D050"/>
                </a:solidFill>
                <a:effectLst/>
                <a:uLnTx/>
                <a:uFillTx/>
                <a:latin typeface="Consolas"/>
                <a:ea typeface="+mn-ea"/>
                <a:cs typeface="Segoe UI" panose="020B0502040204020203" pitchFamily="34" charset="0"/>
              </a:rPr>
              <a:t>Collaboration</a:t>
            </a:r>
            <a:br>
              <a:rPr kumimoji="0" lang="en-US" sz="4800" b="1" i="0" u="none" strike="noStrike" kern="1200" cap="none" spc="0" normalizeH="0" baseline="0" noProof="0" dirty="0">
                <a:ln>
                  <a:noFill/>
                </a:ln>
                <a:solidFill>
                  <a:srgbClr val="002060"/>
                </a:solidFill>
                <a:effectLst/>
                <a:uLnTx/>
                <a:uFillTx/>
                <a:latin typeface="Consolas"/>
                <a:ea typeface="+mn-ea"/>
                <a:cs typeface="Segoe UI" panose="020B0502040204020203" pitchFamily="34" charset="0"/>
              </a:rPr>
            </a:br>
            <a:r>
              <a:rPr kumimoji="0" lang="en-US" sz="24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rPr>
              <a:t>We’re going to use Microsoft Teams in a different way…</a:t>
            </a:r>
            <a:endParaRPr kumimoji="0" lang="en-US" sz="28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endParaRPr>
          </a:p>
        </p:txBody>
      </p:sp>
      <p:pic>
        <p:nvPicPr>
          <p:cNvPr id="4" name="Picture 3" descr="Logo&#10;&#10;Description automatically generated">
            <a:extLst>
              <a:ext uri="{FF2B5EF4-FFF2-40B4-BE49-F238E27FC236}">
                <a16:creationId xmlns:a16="http://schemas.microsoft.com/office/drawing/2014/main" id="{F00247E4-8536-4AC7-961E-D50D7D906A8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1701425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E068B9BD-39BF-4FCE-A231-8D1E1D2CB51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95325" y="2310736"/>
            <a:ext cx="10801350" cy="3443288"/>
          </a:xfrm>
          <a:prstGeom prst="rect">
            <a:avLst/>
          </a:prstGeom>
        </p:spPr>
      </p:pic>
      <p:sp>
        <p:nvSpPr>
          <p:cNvPr id="4" name="Rectangle 3">
            <a:extLst>
              <a:ext uri="{FF2B5EF4-FFF2-40B4-BE49-F238E27FC236}">
                <a16:creationId xmlns:a16="http://schemas.microsoft.com/office/drawing/2014/main" id="{D47870AF-CCF8-49F8-8A84-3A5ADEBF2FAF}"/>
              </a:ext>
            </a:extLst>
          </p:cNvPr>
          <p:cNvSpPr/>
          <p:nvPr/>
        </p:nvSpPr>
        <p:spPr>
          <a:xfrm>
            <a:off x="5025903" y="3854244"/>
            <a:ext cx="3677264" cy="2172929"/>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DURING &amp; after the event, share feedback with the coaches in the Feedback channel.  This will help them improve the event as it progresses and make the next one even better</a:t>
            </a:r>
          </a:p>
        </p:txBody>
      </p:sp>
      <p:sp>
        <p:nvSpPr>
          <p:cNvPr id="6" name="Arrow: Right 5">
            <a:extLst>
              <a:ext uri="{FF2B5EF4-FFF2-40B4-BE49-F238E27FC236}">
                <a16:creationId xmlns:a16="http://schemas.microsoft.com/office/drawing/2014/main" id="{99C8BB0B-70EB-419C-B056-BF9C4FDBA9B9}"/>
              </a:ext>
            </a:extLst>
          </p:cNvPr>
          <p:cNvSpPr/>
          <p:nvPr/>
        </p:nvSpPr>
        <p:spPr>
          <a:xfrm rot="10800000">
            <a:off x="2697480" y="4521681"/>
            <a:ext cx="1953043" cy="481367"/>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F5899499-0F2D-4DFA-B8C2-1C92C8D626B1}"/>
              </a:ext>
            </a:extLst>
          </p:cNvPr>
          <p:cNvSpPr txBox="1"/>
          <p:nvPr/>
        </p:nvSpPr>
        <p:spPr>
          <a:xfrm>
            <a:off x="478053" y="453151"/>
            <a:ext cx="9526329" cy="803297"/>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b="0" i="0" u="none" strike="noStrike" kern="1200" cap="none" spc="0" normalizeH="0" baseline="0" noProof="0" dirty="0">
                <a:ln>
                  <a:noFill/>
                </a:ln>
                <a:solidFill>
                  <a:srgbClr val="92D050"/>
                </a:solidFill>
                <a:effectLst/>
                <a:uLnTx/>
                <a:uFillTx/>
                <a:latin typeface="Consolas"/>
                <a:ea typeface="+mn-ea"/>
                <a:cs typeface="Segoe UI" panose="020B0502040204020203" pitchFamily="34" charset="0"/>
              </a:rPr>
              <a:t>Collaboration</a:t>
            </a:r>
            <a:br>
              <a:rPr kumimoji="0" lang="en-US" sz="4800" b="1" i="0" u="none" strike="noStrike" kern="1200" cap="none" spc="0" normalizeH="0" baseline="0" noProof="0" dirty="0">
                <a:ln>
                  <a:noFill/>
                </a:ln>
                <a:solidFill>
                  <a:srgbClr val="002060"/>
                </a:solidFill>
                <a:effectLst/>
                <a:uLnTx/>
                <a:uFillTx/>
                <a:latin typeface="Consolas"/>
                <a:ea typeface="+mn-ea"/>
                <a:cs typeface="Segoe UI" panose="020B0502040204020203" pitchFamily="34" charset="0"/>
              </a:rPr>
            </a:br>
            <a:r>
              <a:rPr kumimoji="0" lang="en-US" sz="24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rPr>
              <a:t>We’re going to use Microsoft Teams in a different way…</a:t>
            </a:r>
            <a:endParaRPr kumimoji="0" lang="en-US" sz="28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endParaRPr>
          </a:p>
        </p:txBody>
      </p:sp>
      <p:pic>
        <p:nvPicPr>
          <p:cNvPr id="3" name="Picture 2" descr="Logo&#10;&#10;Description automatically generated">
            <a:extLst>
              <a:ext uri="{FF2B5EF4-FFF2-40B4-BE49-F238E27FC236}">
                <a16:creationId xmlns:a16="http://schemas.microsoft.com/office/drawing/2014/main" id="{0D869155-F925-4A53-87DC-96178A437A3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1321966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E068B9BD-39BF-4FCE-A231-8D1E1D2CB51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95325" y="2310736"/>
            <a:ext cx="10801350" cy="3443288"/>
          </a:xfrm>
          <a:prstGeom prst="rect">
            <a:avLst/>
          </a:prstGeom>
        </p:spPr>
      </p:pic>
      <p:sp>
        <p:nvSpPr>
          <p:cNvPr id="4" name="Rectangle 3">
            <a:extLst>
              <a:ext uri="{FF2B5EF4-FFF2-40B4-BE49-F238E27FC236}">
                <a16:creationId xmlns:a16="http://schemas.microsoft.com/office/drawing/2014/main" id="{1DE27CF9-A40A-4818-955A-92EC2F48B881}"/>
              </a:ext>
            </a:extLst>
          </p:cNvPr>
          <p:cNvSpPr/>
          <p:nvPr/>
        </p:nvSpPr>
        <p:spPr>
          <a:xfrm>
            <a:off x="5182136" y="3691229"/>
            <a:ext cx="3677264" cy="2172929"/>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Calibri" panose="020F0502020204030204"/>
                <a:ea typeface="+mn-ea"/>
                <a:cs typeface="+mn-cs"/>
              </a:rPr>
              <a:t>Hang out, communicate, talk, and screenshare with squad members in your squad’s channel.</a:t>
            </a:r>
          </a:p>
        </p:txBody>
      </p:sp>
      <p:sp>
        <p:nvSpPr>
          <p:cNvPr id="3" name="Arrow: Right 2">
            <a:extLst>
              <a:ext uri="{FF2B5EF4-FFF2-40B4-BE49-F238E27FC236}">
                <a16:creationId xmlns:a16="http://schemas.microsoft.com/office/drawing/2014/main" id="{F8085563-B6EC-4EA4-AD96-BFC6EB7B249C}"/>
              </a:ext>
            </a:extLst>
          </p:cNvPr>
          <p:cNvSpPr/>
          <p:nvPr/>
        </p:nvSpPr>
        <p:spPr>
          <a:xfrm rot="10800000">
            <a:off x="3780299" y="4965747"/>
            <a:ext cx="1200629" cy="595718"/>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1F1EE900-40CA-47FE-9E06-15E9648C2EBC}"/>
              </a:ext>
            </a:extLst>
          </p:cNvPr>
          <p:cNvSpPr txBox="1"/>
          <p:nvPr/>
        </p:nvSpPr>
        <p:spPr>
          <a:xfrm>
            <a:off x="478053" y="453151"/>
            <a:ext cx="9526329" cy="803297"/>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b="0" i="0" u="none" strike="noStrike" kern="1200" cap="none" spc="0" normalizeH="0" baseline="0" noProof="0" dirty="0">
                <a:ln>
                  <a:noFill/>
                </a:ln>
                <a:solidFill>
                  <a:srgbClr val="92D050"/>
                </a:solidFill>
                <a:effectLst/>
                <a:uLnTx/>
                <a:uFillTx/>
                <a:latin typeface="Consolas"/>
                <a:ea typeface="+mn-ea"/>
                <a:cs typeface="Segoe UI" panose="020B0502040204020203" pitchFamily="34" charset="0"/>
              </a:rPr>
              <a:t>Collaboration</a:t>
            </a:r>
            <a:br>
              <a:rPr kumimoji="0" lang="en-US" sz="4800" b="1" i="0" u="none" strike="noStrike" kern="1200" cap="none" spc="0" normalizeH="0" baseline="0" noProof="0" dirty="0">
                <a:ln>
                  <a:noFill/>
                </a:ln>
                <a:solidFill>
                  <a:srgbClr val="002060"/>
                </a:solidFill>
                <a:effectLst/>
                <a:uLnTx/>
                <a:uFillTx/>
                <a:latin typeface="Consolas"/>
                <a:ea typeface="+mn-ea"/>
                <a:cs typeface="Segoe UI" panose="020B0502040204020203" pitchFamily="34" charset="0"/>
              </a:rPr>
            </a:br>
            <a:r>
              <a:rPr kumimoji="0" lang="en-US" sz="24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rPr>
              <a:t>We’re going to use Microsoft Teams in a different way…</a:t>
            </a:r>
            <a:endParaRPr kumimoji="0" lang="en-US" sz="28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endParaRPr>
          </a:p>
        </p:txBody>
      </p:sp>
      <p:pic>
        <p:nvPicPr>
          <p:cNvPr id="6" name="Picture 5" descr="Logo&#10;&#10;Description automatically generated">
            <a:extLst>
              <a:ext uri="{FF2B5EF4-FFF2-40B4-BE49-F238E27FC236}">
                <a16:creationId xmlns:a16="http://schemas.microsoft.com/office/drawing/2014/main" id="{C1D399CB-17B6-4F64-8113-141DC0B5D7D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1379667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ED4DB5-1FE2-452B-9AD9-47DA4CEA7FFC}"/>
              </a:ext>
            </a:extLst>
          </p:cNvPr>
          <p:cNvSpPr>
            <a:spLocks noGrp="1"/>
          </p:cNvSpPr>
          <p:nvPr>
            <p:ph idx="1"/>
          </p:nvPr>
        </p:nvSpPr>
        <p:spPr>
          <a:xfrm>
            <a:off x="797560" y="1828800"/>
            <a:ext cx="10515600" cy="4267200"/>
          </a:xfrm>
        </p:spPr>
        <p:txBody>
          <a:bodyPr vert="horz" lIns="91440" tIns="45720" rIns="91440" bIns="45720" rtlCol="0" anchor="t">
            <a:normAutofit/>
          </a:bodyPr>
          <a:lstStyle/>
          <a:p>
            <a:r>
              <a:rPr lang="en-US" sz="2400" dirty="0">
                <a:cs typeface="Segoe UI Light" panose="020B0502040204020203" pitchFamily="34" charset="0"/>
              </a:rPr>
              <a:t>Everyone expected to be joined to their squad’s “party line” </a:t>
            </a:r>
            <a:br>
              <a:rPr lang="en-US" sz="2400" dirty="0">
                <a:cs typeface="Segoe UI Light" panose="020B0502040204020203" pitchFamily="34" charset="0"/>
              </a:rPr>
            </a:br>
            <a:r>
              <a:rPr lang="en-US" sz="2400" dirty="0">
                <a:cs typeface="Segoe UI Light" panose="020B0502040204020203" pitchFamily="34" charset="0"/>
              </a:rPr>
              <a:t>throughout the event</a:t>
            </a:r>
          </a:p>
          <a:p>
            <a:r>
              <a:rPr lang="en-US" sz="2400" dirty="0">
                <a:cs typeface="Segoe UI Light" panose="020B0502040204020203" pitchFamily="34" charset="0"/>
              </a:rPr>
              <a:t>Mics on at all time (kids, significant others, &amp; pet noises okay, but please mute the toilet flushes </a:t>
            </a:r>
            <a:r>
              <a:rPr lang="en-US" sz="2400" dirty="0">
                <a:cs typeface="Segoe UI Light" panose="020B0502040204020203" pitchFamily="34" charset="0"/>
                <a:sym typeface="Wingdings" panose="05000000000000000000" pitchFamily="2" charset="2"/>
              </a:rPr>
              <a:t>)</a:t>
            </a:r>
            <a:endParaRPr lang="en-US" sz="2400" dirty="0">
              <a:cs typeface="Segoe UI Light" panose="020B0502040204020203" pitchFamily="34" charset="0"/>
            </a:endParaRPr>
          </a:p>
          <a:p>
            <a:r>
              <a:rPr lang="en-US" sz="2400" dirty="0">
                <a:cs typeface="Segoe UI Light" panose="020B0502040204020203" pitchFamily="34" charset="0"/>
              </a:rPr>
              <a:t>Coaches should keep cameras on. Students optional, but preferred</a:t>
            </a:r>
          </a:p>
          <a:p>
            <a:r>
              <a:rPr lang="en-US" sz="2400" dirty="0">
                <a:cs typeface="Segoe UI Light" panose="020B0502040204020203" pitchFamily="34" charset="0"/>
              </a:rPr>
              <a:t>Coaches will designate a “driver” for each challenge to lead by sharing their screen.  Students should take turns driving (or backseat driving)!</a:t>
            </a:r>
          </a:p>
          <a:p>
            <a:r>
              <a:rPr lang="en-US" sz="2400" dirty="0">
                <a:cs typeface="Segoe UI Light" panose="020B0502040204020203" pitchFamily="34" charset="0"/>
              </a:rPr>
              <a:t>Coaches will set break times throughout the day.  Use them and walk away from your screen!</a:t>
            </a:r>
            <a:endParaRPr lang="en-US" sz="2400" dirty="0">
              <a:cs typeface="Calibri"/>
            </a:endParaRPr>
          </a:p>
          <a:p>
            <a:pPr lvl="1"/>
            <a:endParaRPr lang="en-US" sz="2000" dirty="0"/>
          </a:p>
        </p:txBody>
      </p:sp>
      <p:sp>
        <p:nvSpPr>
          <p:cNvPr id="6" name="Title 1">
            <a:extLst>
              <a:ext uri="{FF2B5EF4-FFF2-40B4-BE49-F238E27FC236}">
                <a16:creationId xmlns:a16="http://schemas.microsoft.com/office/drawing/2014/main" id="{DCEC4685-DF58-4217-A27F-228A9F9CF4AD}"/>
              </a:ext>
            </a:extLst>
          </p:cNvPr>
          <p:cNvSpPr txBox="1">
            <a:spLocks/>
          </p:cNvSpPr>
          <p:nvPr/>
        </p:nvSpPr>
        <p:spPr>
          <a:xfrm>
            <a:off x="797560" y="344805"/>
            <a:ext cx="10515600"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3500" dirty="0">
                <a:solidFill>
                  <a:srgbClr val="92D050"/>
                </a:solidFill>
                <a:latin typeface="Consolas" panose="020B0609020204030204" pitchFamily="49" charset="0"/>
                <a:cs typeface="Segoe UI" panose="020B0502040204020203" pitchFamily="34" charset="0"/>
              </a:rPr>
              <a:t>Hacking Remotely</a:t>
            </a: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500" i="0" u="none" strike="noStrike" kern="1200" cap="none" spc="0" normalizeH="0" baseline="0" noProof="0" dirty="0">
                <a:ln>
                  <a:noFill/>
                </a:ln>
                <a:effectLst/>
                <a:uLnTx/>
                <a:uFillTx/>
                <a:latin typeface="Consolas" panose="020B0609020204030204" pitchFamily="49" charset="0"/>
                <a:cs typeface="Segoe UI" panose="020B0502040204020203" pitchFamily="34" charset="0"/>
              </a:rPr>
              <a:t>Expectations, Tips, &amp; Tricks</a:t>
            </a:r>
          </a:p>
        </p:txBody>
      </p:sp>
      <p:pic>
        <p:nvPicPr>
          <p:cNvPr id="5" name="Picture 4" descr="Logo&#10;&#10;Description automatically generated">
            <a:extLst>
              <a:ext uri="{FF2B5EF4-FFF2-40B4-BE49-F238E27FC236}">
                <a16:creationId xmlns:a16="http://schemas.microsoft.com/office/drawing/2014/main" id="{2E9B529F-BD26-4572-B8B4-66AAB73799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1725674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9A0B9-16EA-674C-9F51-93BF10956EE7}"/>
              </a:ext>
            </a:extLst>
          </p:cNvPr>
          <p:cNvSpPr>
            <a:spLocks noGrp="1"/>
          </p:cNvSpPr>
          <p:nvPr>
            <p:ph type="body" sz="quarter" idx="10"/>
          </p:nvPr>
        </p:nvSpPr>
        <p:spPr>
          <a:xfrm>
            <a:off x="269239" y="1161030"/>
            <a:ext cx="11548949" cy="6823406"/>
          </a:xfrm>
        </p:spPr>
        <p:txBody>
          <a:bodyPr/>
          <a:lstStyle/>
          <a:p>
            <a:pPr marL="0" indent="0">
              <a:buNone/>
            </a:pPr>
            <a:r>
              <a:rPr lang="en-US" dirty="0"/>
              <a:t>Challenges are cumulative, building upon each other.</a:t>
            </a:r>
          </a:p>
          <a:p>
            <a:r>
              <a:rPr lang="en-US" dirty="0"/>
              <a:t>Establish Confidence – start small and simple </a:t>
            </a:r>
            <a:br>
              <a:rPr lang="en-US" dirty="0"/>
            </a:br>
            <a:r>
              <a:rPr lang="en-US" dirty="0"/>
              <a:t>(think hello world)</a:t>
            </a:r>
          </a:p>
          <a:p>
            <a:r>
              <a:rPr lang="en-US" dirty="0"/>
              <a:t>Build Competence – by having successively more complex challenges</a:t>
            </a:r>
          </a:p>
          <a:p>
            <a:pPr marL="0" indent="0">
              <a:buNone/>
            </a:pPr>
            <a:endParaRPr lang="en-US" dirty="0"/>
          </a:p>
          <a:p>
            <a:pPr marL="0" indent="0">
              <a:buNone/>
            </a:pPr>
            <a:r>
              <a:rPr lang="en-US" dirty="0"/>
              <a:t>Challenges are NOT step-by-step hands-on labs! </a:t>
            </a:r>
          </a:p>
          <a:p>
            <a:pPr marL="0" indent="0">
              <a:buNone/>
            </a:pPr>
            <a:r>
              <a:rPr lang="en-US" dirty="0"/>
              <a:t>No “clicking here” or “copy n pasting there”</a:t>
            </a:r>
          </a:p>
          <a:p>
            <a:pPr marL="0" indent="0">
              <a:buNone/>
            </a:pPr>
            <a:endParaRPr lang="en-US" dirty="0"/>
          </a:p>
          <a:p>
            <a:pPr marL="0" indent="0">
              <a:buNone/>
            </a:pPr>
            <a:r>
              <a:rPr lang="en-US" dirty="0"/>
              <a:t>Challenge definitions are short.  A couple of sentences or bullet points stating the end goal(s) and perhaps a hint at the skill(s) needed.</a:t>
            </a:r>
          </a:p>
          <a:p>
            <a:pPr marL="0" indent="0">
              <a:buNone/>
            </a:pPr>
            <a:endParaRPr lang="en-US" dirty="0"/>
          </a:p>
          <a:p>
            <a:pPr marL="0" indent="0">
              <a:buNone/>
            </a:pPr>
            <a:r>
              <a:rPr lang="en-US" dirty="0"/>
              <a:t>You MUST work together as a team to figure out how to complete them!</a:t>
            </a:r>
          </a:p>
        </p:txBody>
      </p:sp>
      <p:sp>
        <p:nvSpPr>
          <p:cNvPr id="5" name="TextBox 4">
            <a:extLst>
              <a:ext uri="{FF2B5EF4-FFF2-40B4-BE49-F238E27FC236}">
                <a16:creationId xmlns:a16="http://schemas.microsoft.com/office/drawing/2014/main" id="{0DADFA8C-24AF-3540-80D8-FFEAB44EB08A}"/>
              </a:ext>
            </a:extLst>
          </p:cNvPr>
          <p:cNvSpPr txBox="1"/>
          <p:nvPr/>
        </p:nvSpPr>
        <p:spPr>
          <a:xfrm>
            <a:off x="478054" y="360886"/>
            <a:ext cx="9374176" cy="470898"/>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i="0" u="none" strike="noStrike" kern="1200" cap="none" spc="0" normalizeH="0" noProof="0" dirty="0">
                <a:ln>
                  <a:noFill/>
                </a:ln>
                <a:solidFill>
                  <a:srgbClr val="92D050"/>
                </a:solidFill>
                <a:effectLst/>
                <a:uLnTx/>
                <a:uFillTx/>
                <a:latin typeface="Consolas" panose="020B0609020204030204" pitchFamily="49" charset="0"/>
                <a:ea typeface="+mn-ea"/>
                <a:cs typeface="Segoe UI Light" panose="020B0502040204020203" pitchFamily="34" charset="0"/>
              </a:rPr>
              <a:t>Challenge Format</a:t>
            </a:r>
          </a:p>
        </p:txBody>
      </p:sp>
      <p:pic>
        <p:nvPicPr>
          <p:cNvPr id="4" name="Picture 3" descr="A sign in the dark&#10;&#10;Description automatically generated">
            <a:extLst>
              <a:ext uri="{FF2B5EF4-FFF2-40B4-BE49-F238E27FC236}">
                <a16:creationId xmlns:a16="http://schemas.microsoft.com/office/drawing/2014/main" id="{B1438C4B-BC7C-4C41-8117-2A2A2F66F6C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95802" y="-171593"/>
            <a:ext cx="3623478" cy="1705259"/>
          </a:xfrm>
          <a:prstGeom prst="rect">
            <a:avLst/>
          </a:prstGeom>
        </p:spPr>
      </p:pic>
      <p:pic>
        <p:nvPicPr>
          <p:cNvPr id="8" name="Picture 7" descr="Logo&#10;&#10;Description automatically generated">
            <a:extLst>
              <a:ext uri="{FF2B5EF4-FFF2-40B4-BE49-F238E27FC236}">
                <a16:creationId xmlns:a16="http://schemas.microsoft.com/office/drawing/2014/main" id="{CFAD959A-E08C-443A-B015-2199B85AD29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87523952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9A0B9-16EA-674C-9F51-93BF10956EE7}"/>
              </a:ext>
            </a:extLst>
          </p:cNvPr>
          <p:cNvSpPr>
            <a:spLocks noGrp="1"/>
          </p:cNvSpPr>
          <p:nvPr>
            <p:ph type="body" sz="quarter" idx="10"/>
          </p:nvPr>
        </p:nvSpPr>
        <p:spPr>
          <a:xfrm>
            <a:off x="269239" y="1161030"/>
            <a:ext cx="11548949" cy="867930"/>
          </a:xfrm>
        </p:spPr>
        <p:txBody>
          <a:bodyPr/>
          <a:lstStyle/>
          <a:p>
            <a:pPr marL="0" indent="0">
              <a:buNone/>
            </a:pPr>
            <a:r>
              <a:rPr lang="en-US" dirty="0"/>
              <a:t>For each challenge we will deliver a ”mini-lecture” explaining </a:t>
            </a:r>
            <a:br>
              <a:rPr lang="en-US" dirty="0"/>
            </a:br>
            <a:r>
              <a:rPr lang="en-US" dirty="0"/>
              <a:t>concepts in it.</a:t>
            </a:r>
          </a:p>
        </p:txBody>
      </p:sp>
      <p:sp>
        <p:nvSpPr>
          <p:cNvPr id="5" name="TextBox 4">
            <a:extLst>
              <a:ext uri="{FF2B5EF4-FFF2-40B4-BE49-F238E27FC236}">
                <a16:creationId xmlns:a16="http://schemas.microsoft.com/office/drawing/2014/main" id="{0DADFA8C-24AF-3540-80D8-FFEAB44EB08A}"/>
              </a:ext>
            </a:extLst>
          </p:cNvPr>
          <p:cNvSpPr txBox="1"/>
          <p:nvPr/>
        </p:nvSpPr>
        <p:spPr>
          <a:xfrm>
            <a:off x="478054" y="360886"/>
            <a:ext cx="9374176" cy="470898"/>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u="none" strike="noStrike" kern="1200" cap="none" spc="0" normalizeH="0" noProof="0" dirty="0">
                <a:ln>
                  <a:noFill/>
                </a:ln>
                <a:solidFill>
                  <a:srgbClr val="92D050"/>
                </a:solidFill>
                <a:effectLst/>
                <a:uLnTx/>
                <a:uFillTx/>
                <a:latin typeface="Consolas" panose="020B0609020204030204" pitchFamily="49" charset="0"/>
                <a:cs typeface="Segoe UI Light" panose="020B0502040204020203" pitchFamily="34" charset="0"/>
              </a:rPr>
              <a:t>Challenge Format</a:t>
            </a:r>
          </a:p>
        </p:txBody>
      </p:sp>
      <p:sp>
        <p:nvSpPr>
          <p:cNvPr id="6" name="Text Placeholder 1">
            <a:extLst>
              <a:ext uri="{FF2B5EF4-FFF2-40B4-BE49-F238E27FC236}">
                <a16:creationId xmlns:a16="http://schemas.microsoft.com/office/drawing/2014/main" id="{064B4CE5-CEF3-004C-9652-D1C24BEF5C4B}"/>
              </a:ext>
            </a:extLst>
          </p:cNvPr>
          <p:cNvSpPr txBox="1">
            <a:spLocks/>
          </p:cNvSpPr>
          <p:nvPr/>
        </p:nvSpPr>
        <p:spPr>
          <a:xfrm>
            <a:off x="5410199" y="3159480"/>
            <a:ext cx="6629401" cy="1994356"/>
          </a:xfrm>
          <a:prstGeom prst="rect">
            <a:avLst/>
          </a:prstGeom>
        </p:spPr>
        <p:txBody>
          <a:bodyPr vert="horz" wrap="square" lIns="146275" tIns="91422" rIns="146275" bIns="91422" rtlCol="0">
            <a:spAutoFit/>
          </a:bodyPr>
          <a:lstStyle>
            <a:lvl1pPr marL="336076" marR="0" indent="-336076" algn="l" defTabSz="914178" rtl="0" eaLnBrk="1" fontAlgn="auto" latinLnBrk="0" hangingPunct="1">
              <a:lnSpc>
                <a:spcPct val="90000"/>
              </a:lnSpc>
              <a:spcBef>
                <a:spcPct val="20000"/>
              </a:spcBef>
              <a:spcAft>
                <a:spcPts val="0"/>
              </a:spcAft>
              <a:buClrTx/>
              <a:buSzPct val="90000"/>
              <a:buFont typeface="Arial" pitchFamily="34" charset="0"/>
              <a:buChar char="•"/>
              <a:tabLst/>
              <a:defRPr sz="2800" b="0" kern="1200" spc="0" baseline="0">
                <a:gradFill>
                  <a:gsLst>
                    <a:gs pos="1250">
                      <a:schemeClr val="tx1"/>
                    </a:gs>
                    <a:gs pos="100000">
                      <a:schemeClr val="tx1"/>
                    </a:gs>
                  </a:gsLst>
                  <a:lin ang="5400000" scaled="0"/>
                </a:gradFill>
                <a:latin typeface="+mj-lt"/>
                <a:ea typeface="+mn-ea"/>
                <a:cs typeface="+mn-cs"/>
              </a:defRPr>
            </a:lvl1pPr>
            <a:lvl2pPr marL="572575" marR="0" indent="-236497" algn="l" defTabSz="914178" rtl="0" eaLnBrk="1" fontAlgn="auto" latinLnBrk="0" hangingPunct="1">
              <a:lnSpc>
                <a:spcPct val="90000"/>
              </a:lnSpc>
              <a:spcBef>
                <a:spcPct val="20000"/>
              </a:spcBef>
              <a:spcAft>
                <a:spcPts val="0"/>
              </a:spcAft>
              <a:buClrTx/>
              <a:buSzPct val="90000"/>
              <a:buFont typeface="Arial" pitchFamily="34" charset="0"/>
              <a:buChar char="•"/>
              <a:tabLst/>
              <a:defRPr sz="2600" b="0" kern="1200" spc="0" baseline="0">
                <a:gradFill>
                  <a:gsLst>
                    <a:gs pos="1250">
                      <a:schemeClr val="tx1"/>
                    </a:gs>
                    <a:gs pos="100000">
                      <a:schemeClr val="tx1"/>
                    </a:gs>
                  </a:gsLst>
                  <a:lin ang="5400000" scaled="0"/>
                </a:gradFill>
                <a:latin typeface="+mj-lt"/>
                <a:ea typeface="+mn-ea"/>
                <a:cs typeface="+mn-cs"/>
              </a:defRPr>
            </a:lvl2pPr>
            <a:lvl3pPr marL="784175" marR="0" indent="-224050" algn="l" defTabSz="914178"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j-lt"/>
                <a:ea typeface="+mn-ea"/>
                <a:cs typeface="+mn-cs"/>
              </a:defRPr>
            </a:lvl3pPr>
            <a:lvl4pPr marL="1008227" marR="0" indent="-224050" algn="l" defTabSz="914178" rtl="0" eaLnBrk="1" fontAlgn="auto" latinLnBrk="0" hangingPunct="1">
              <a:lnSpc>
                <a:spcPct val="90000"/>
              </a:lnSpc>
              <a:spcBef>
                <a:spcPct val="20000"/>
              </a:spcBef>
              <a:spcAft>
                <a:spcPts val="0"/>
              </a:spcAft>
              <a:buClrTx/>
              <a:buSzPct val="90000"/>
              <a:buFont typeface="Arial" pitchFamily="34" charset="0"/>
              <a:buChar char="•"/>
              <a:tabLst/>
              <a:defRPr sz="2200" kern="1200" spc="0" baseline="0">
                <a:gradFill>
                  <a:gsLst>
                    <a:gs pos="1250">
                      <a:schemeClr val="tx1"/>
                    </a:gs>
                    <a:gs pos="100000">
                      <a:schemeClr val="tx1"/>
                    </a:gs>
                  </a:gsLst>
                  <a:lin ang="5400000" scaled="0"/>
                </a:gradFill>
                <a:latin typeface="+mj-lt"/>
                <a:ea typeface="+mn-ea"/>
                <a:cs typeface="+mn-cs"/>
              </a:defRPr>
            </a:lvl4pPr>
            <a:lvl5pPr marL="1232276" marR="0" indent="-224050" algn="l" defTabSz="914178"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j-lt"/>
                <a:ea typeface="+mn-ea"/>
                <a:cs typeface="+mn-cs"/>
              </a:defRPr>
            </a:lvl5pPr>
            <a:lvl6pPr marL="2513990"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080"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170"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258"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ctr" defTabSz="914178"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Don’t be beholden by the clock!</a:t>
            </a:r>
          </a:p>
          <a:p>
            <a:pPr marL="0" marR="0" lvl="0" indent="0" algn="ctr" defTabSz="914178"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Move quickly or take it slow. </a:t>
            </a:r>
          </a:p>
          <a:p>
            <a:pPr marL="0" marR="0" lvl="0" indent="0" algn="ctr" defTabSz="914178"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But stay together with your squad!</a:t>
            </a:r>
          </a:p>
          <a:p>
            <a:pPr marL="0" marR="0" lvl="0" indent="0" algn="ctr" defTabSz="914178"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Your coach is there to help.</a:t>
            </a:r>
          </a:p>
        </p:txBody>
      </p:sp>
      <p:sp>
        <p:nvSpPr>
          <p:cNvPr id="4" name="TextBox 3">
            <a:extLst>
              <a:ext uri="{FF2B5EF4-FFF2-40B4-BE49-F238E27FC236}">
                <a16:creationId xmlns:a16="http://schemas.microsoft.com/office/drawing/2014/main" id="{7C863E0E-ABEA-407C-8F78-D0010835A14D}"/>
              </a:ext>
            </a:extLst>
          </p:cNvPr>
          <p:cNvSpPr txBox="1"/>
          <p:nvPr/>
        </p:nvSpPr>
        <p:spPr>
          <a:xfrm>
            <a:off x="269239" y="1878167"/>
            <a:ext cx="10996638" cy="1071062"/>
          </a:xfrm>
          <a:prstGeom prst="rect">
            <a:avLst/>
          </a:prstGeom>
          <a:noFill/>
        </p:spPr>
        <p:txBody>
          <a:bodyPr wrap="square" lIns="182880" tIns="146304" rIns="182880" bIns="146304" rtlCol="0">
            <a:spAutoFit/>
          </a:bodyPr>
          <a:lstStyle/>
          <a:p>
            <a:pPr marL="0" marR="0" lvl="0" indent="0" algn="l" defTabSz="914178" rtl="0" eaLnBrk="1" fontAlgn="auto" latinLnBrk="0" hangingPunct="1">
              <a:lnSpc>
                <a:spcPct val="90000"/>
              </a:lnSpc>
              <a:spcBef>
                <a:spcPct val="20000"/>
              </a:spcBef>
              <a:spcAft>
                <a:spcPts val="0"/>
              </a:spcAft>
              <a:buClrTx/>
              <a:buSzPct val="90000"/>
              <a:buFontTx/>
              <a:buNone/>
              <a:tabLst/>
              <a:defRPr/>
            </a:pPr>
            <a:r>
              <a:rPr kumimoji="0" lang="en-US" sz="2800" b="0" i="0" u="none" strike="noStrike" kern="1200" cap="none" spc="0" normalizeH="0" baseline="0" noProof="0" dirty="0">
                <a:ln>
                  <a:noFill/>
                </a:ln>
                <a:effectLst/>
                <a:uLnTx/>
                <a:uFillTx/>
                <a:latin typeface="Segoe UI Light"/>
                <a:ea typeface="+mn-ea"/>
                <a:cs typeface="+mn-cs"/>
              </a:rPr>
              <a:t>Coaches will review results for each challenge when all squad </a:t>
            </a:r>
            <a:br>
              <a:rPr kumimoji="0" lang="en-US" sz="2800" b="0" i="0" u="none" strike="noStrike" kern="1200" cap="none" spc="0" normalizeH="0" baseline="0" noProof="0" dirty="0">
                <a:ln>
                  <a:noFill/>
                </a:ln>
                <a:effectLst/>
                <a:uLnTx/>
                <a:uFillTx/>
                <a:latin typeface="Segoe UI Light"/>
                <a:ea typeface="+mn-ea"/>
                <a:cs typeface="+mn-cs"/>
              </a:rPr>
            </a:br>
            <a:r>
              <a:rPr kumimoji="0" lang="en-US" sz="2800" b="0" i="0" u="none" strike="noStrike" kern="1200" cap="none" spc="0" normalizeH="0" baseline="0" noProof="0" dirty="0">
                <a:ln>
                  <a:noFill/>
                </a:ln>
                <a:effectLst/>
                <a:uLnTx/>
                <a:uFillTx/>
                <a:latin typeface="Segoe UI Light"/>
                <a:ea typeface="+mn-ea"/>
                <a:cs typeface="+mn-cs"/>
              </a:rPr>
              <a:t>members have completed the challenge</a:t>
            </a:r>
          </a:p>
        </p:txBody>
      </p:sp>
      <p:sp>
        <p:nvSpPr>
          <p:cNvPr id="7" name="TextBox 6">
            <a:extLst>
              <a:ext uri="{FF2B5EF4-FFF2-40B4-BE49-F238E27FC236}">
                <a16:creationId xmlns:a16="http://schemas.microsoft.com/office/drawing/2014/main" id="{FC149397-C1CA-4939-B7DB-EA1514298B1C}"/>
              </a:ext>
            </a:extLst>
          </p:cNvPr>
          <p:cNvSpPr txBox="1"/>
          <p:nvPr/>
        </p:nvSpPr>
        <p:spPr>
          <a:xfrm>
            <a:off x="269239" y="5389868"/>
            <a:ext cx="11701906" cy="1148007"/>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effectLst/>
                <a:uLnTx/>
                <a:uFillTx/>
                <a:latin typeface="Segoe UI Light"/>
                <a:ea typeface="+mn-ea"/>
                <a:cs typeface="+mn-cs"/>
              </a:rPr>
              <a:t>There WILL be more challenges than you can complete in our allotted time!  </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effectLst/>
                <a:uLnTx/>
                <a:uFillTx/>
                <a:latin typeface="Segoe UI Light"/>
                <a:ea typeface="+mn-ea"/>
                <a:cs typeface="+mn-cs"/>
              </a:rPr>
              <a:t>These are takeaways for follow up at home or with customers!</a:t>
            </a:r>
          </a:p>
        </p:txBody>
      </p:sp>
      <p:pic>
        <p:nvPicPr>
          <p:cNvPr id="16" name="Picture 15" descr="Half face clock on a wall">
            <a:extLst>
              <a:ext uri="{FF2B5EF4-FFF2-40B4-BE49-F238E27FC236}">
                <a16:creationId xmlns:a16="http://schemas.microsoft.com/office/drawing/2014/main" id="{C66C4AE4-FC91-484C-AD86-B10FA038132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11636" y="2954622"/>
            <a:ext cx="3340737" cy="240407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descr="Logo&#10;&#10;Description automatically generated">
            <a:extLst>
              <a:ext uri="{FF2B5EF4-FFF2-40B4-BE49-F238E27FC236}">
                <a16:creationId xmlns:a16="http://schemas.microsoft.com/office/drawing/2014/main" id="{9C37D3E9-BBC4-4BD0-80B9-33D5A84B7C2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366930662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9A0B9-16EA-674C-9F51-93BF10956EE7}"/>
              </a:ext>
            </a:extLst>
          </p:cNvPr>
          <p:cNvSpPr>
            <a:spLocks noGrp="1"/>
          </p:cNvSpPr>
          <p:nvPr>
            <p:ph type="body" sz="quarter" idx="10"/>
          </p:nvPr>
        </p:nvSpPr>
        <p:spPr>
          <a:xfrm>
            <a:off x="269239" y="1161030"/>
            <a:ext cx="11548949" cy="1046404"/>
          </a:xfrm>
        </p:spPr>
        <p:txBody>
          <a:bodyPr/>
          <a:lstStyle/>
          <a:p>
            <a:pPr marL="0" indent="0">
              <a:buNone/>
            </a:pPr>
            <a:r>
              <a:rPr lang="en-US" dirty="0"/>
              <a:t>Each team will have a coach through-out the whole hack.</a:t>
            </a:r>
          </a:p>
          <a:p>
            <a:pPr marL="0" indent="0">
              <a:buNone/>
            </a:pPr>
            <a:r>
              <a:rPr lang="en-US" dirty="0"/>
              <a:t>Use them! But don’t expect them to give you all the answers.</a:t>
            </a:r>
          </a:p>
        </p:txBody>
      </p:sp>
      <p:sp>
        <p:nvSpPr>
          <p:cNvPr id="5" name="TextBox 4">
            <a:extLst>
              <a:ext uri="{FF2B5EF4-FFF2-40B4-BE49-F238E27FC236}">
                <a16:creationId xmlns:a16="http://schemas.microsoft.com/office/drawing/2014/main" id="{0DADFA8C-24AF-3540-80D8-FFEAB44EB08A}"/>
              </a:ext>
            </a:extLst>
          </p:cNvPr>
          <p:cNvSpPr txBox="1"/>
          <p:nvPr/>
        </p:nvSpPr>
        <p:spPr>
          <a:xfrm>
            <a:off x="478054" y="360886"/>
            <a:ext cx="9374176" cy="470898"/>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u="none" strike="noStrike" kern="1200" cap="none" spc="0" normalizeH="0" noProof="0" dirty="0">
                <a:ln>
                  <a:noFill/>
                </a:ln>
                <a:solidFill>
                  <a:srgbClr val="92D050"/>
                </a:solidFill>
                <a:effectLst/>
                <a:uLnTx/>
                <a:uFillTx/>
                <a:latin typeface="Consolas" panose="020B0609020204030204" pitchFamily="49" charset="0"/>
                <a:ea typeface="+mn-ea"/>
                <a:cs typeface="Segoe UI Light" panose="020B0502040204020203" pitchFamily="34" charset="0"/>
              </a:rPr>
              <a:t>Coaches</a:t>
            </a:r>
          </a:p>
        </p:txBody>
      </p:sp>
      <p:sp>
        <p:nvSpPr>
          <p:cNvPr id="6" name="Text Placeholder 1">
            <a:extLst>
              <a:ext uri="{FF2B5EF4-FFF2-40B4-BE49-F238E27FC236}">
                <a16:creationId xmlns:a16="http://schemas.microsoft.com/office/drawing/2014/main" id="{064B4CE5-CEF3-004C-9652-D1C24BEF5C4B}"/>
              </a:ext>
            </a:extLst>
          </p:cNvPr>
          <p:cNvSpPr txBox="1">
            <a:spLocks/>
          </p:cNvSpPr>
          <p:nvPr/>
        </p:nvSpPr>
        <p:spPr>
          <a:xfrm>
            <a:off x="2098038" y="5062812"/>
            <a:ext cx="7891349" cy="1046404"/>
          </a:xfrm>
          <a:prstGeom prst="rect">
            <a:avLst/>
          </a:prstGeom>
        </p:spPr>
        <p:txBody>
          <a:bodyPr vert="horz" wrap="square" lIns="146275" tIns="91422" rIns="146275" bIns="91422" rtlCol="0">
            <a:spAutoFit/>
          </a:bodyPr>
          <a:lstStyle>
            <a:lvl1pPr marL="336076" marR="0" indent="-336076" algn="l" defTabSz="914178" rtl="0" eaLnBrk="1" fontAlgn="auto" latinLnBrk="0" hangingPunct="1">
              <a:lnSpc>
                <a:spcPct val="90000"/>
              </a:lnSpc>
              <a:spcBef>
                <a:spcPct val="20000"/>
              </a:spcBef>
              <a:spcAft>
                <a:spcPts val="0"/>
              </a:spcAft>
              <a:buClrTx/>
              <a:buSzPct val="90000"/>
              <a:buFont typeface="Arial" pitchFamily="34" charset="0"/>
              <a:buChar char="•"/>
              <a:tabLst/>
              <a:defRPr sz="2800" b="0" kern="1200" spc="0" baseline="0">
                <a:gradFill>
                  <a:gsLst>
                    <a:gs pos="1250">
                      <a:schemeClr val="tx1"/>
                    </a:gs>
                    <a:gs pos="100000">
                      <a:schemeClr val="tx1"/>
                    </a:gs>
                  </a:gsLst>
                  <a:lin ang="5400000" scaled="0"/>
                </a:gradFill>
                <a:latin typeface="+mj-lt"/>
                <a:ea typeface="+mn-ea"/>
                <a:cs typeface="+mn-cs"/>
              </a:defRPr>
            </a:lvl1pPr>
            <a:lvl2pPr marL="572575" marR="0" indent="-236497" algn="l" defTabSz="914178" rtl="0" eaLnBrk="1" fontAlgn="auto" latinLnBrk="0" hangingPunct="1">
              <a:lnSpc>
                <a:spcPct val="90000"/>
              </a:lnSpc>
              <a:spcBef>
                <a:spcPct val="20000"/>
              </a:spcBef>
              <a:spcAft>
                <a:spcPts val="0"/>
              </a:spcAft>
              <a:buClrTx/>
              <a:buSzPct val="90000"/>
              <a:buFont typeface="Arial" pitchFamily="34" charset="0"/>
              <a:buChar char="•"/>
              <a:tabLst/>
              <a:defRPr sz="2600" b="0" kern="1200" spc="0" baseline="0">
                <a:gradFill>
                  <a:gsLst>
                    <a:gs pos="1250">
                      <a:schemeClr val="tx1"/>
                    </a:gs>
                    <a:gs pos="100000">
                      <a:schemeClr val="tx1"/>
                    </a:gs>
                  </a:gsLst>
                  <a:lin ang="5400000" scaled="0"/>
                </a:gradFill>
                <a:latin typeface="+mj-lt"/>
                <a:ea typeface="+mn-ea"/>
                <a:cs typeface="+mn-cs"/>
              </a:defRPr>
            </a:lvl2pPr>
            <a:lvl3pPr marL="784175" marR="0" indent="-224050" algn="l" defTabSz="914178"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j-lt"/>
                <a:ea typeface="+mn-ea"/>
                <a:cs typeface="+mn-cs"/>
              </a:defRPr>
            </a:lvl3pPr>
            <a:lvl4pPr marL="1008227" marR="0" indent="-224050" algn="l" defTabSz="914178" rtl="0" eaLnBrk="1" fontAlgn="auto" latinLnBrk="0" hangingPunct="1">
              <a:lnSpc>
                <a:spcPct val="90000"/>
              </a:lnSpc>
              <a:spcBef>
                <a:spcPct val="20000"/>
              </a:spcBef>
              <a:spcAft>
                <a:spcPts val="0"/>
              </a:spcAft>
              <a:buClrTx/>
              <a:buSzPct val="90000"/>
              <a:buFont typeface="Arial" pitchFamily="34" charset="0"/>
              <a:buChar char="•"/>
              <a:tabLst/>
              <a:defRPr sz="2200" kern="1200" spc="0" baseline="0">
                <a:gradFill>
                  <a:gsLst>
                    <a:gs pos="1250">
                      <a:schemeClr val="tx1"/>
                    </a:gs>
                    <a:gs pos="100000">
                      <a:schemeClr val="tx1"/>
                    </a:gs>
                  </a:gsLst>
                  <a:lin ang="5400000" scaled="0"/>
                </a:gradFill>
                <a:latin typeface="+mj-lt"/>
                <a:ea typeface="+mn-ea"/>
                <a:cs typeface="+mn-cs"/>
              </a:defRPr>
            </a:lvl4pPr>
            <a:lvl5pPr marL="1232276" marR="0" indent="-224050" algn="l" defTabSz="914178"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j-lt"/>
                <a:ea typeface="+mn-ea"/>
                <a:cs typeface="+mn-cs"/>
              </a:defRPr>
            </a:lvl5pPr>
            <a:lvl6pPr marL="2513990"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080"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170"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258"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ctr" defTabSz="914178"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Get to know your coach, their likes and dislikes...</a:t>
            </a:r>
          </a:p>
          <a:p>
            <a:pPr marL="0" marR="0" lvl="0" indent="0" algn="ctr" defTabSz="914178"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All the better to find a bribe that works!</a:t>
            </a:r>
          </a:p>
        </p:txBody>
      </p:sp>
      <p:pic>
        <p:nvPicPr>
          <p:cNvPr id="7" name="Picture 6">
            <a:extLst>
              <a:ext uri="{FF2B5EF4-FFF2-40B4-BE49-F238E27FC236}">
                <a16:creationId xmlns:a16="http://schemas.microsoft.com/office/drawing/2014/main" id="{C57BF2DD-22F0-644C-9EE6-AE12295D9D0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85806" y="2377217"/>
            <a:ext cx="2515811" cy="251581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4" name="Picture 3" descr="Logo&#10;&#10;Description automatically generated">
            <a:extLst>
              <a:ext uri="{FF2B5EF4-FFF2-40B4-BE49-F238E27FC236}">
                <a16:creationId xmlns:a16="http://schemas.microsoft.com/office/drawing/2014/main" id="{012007F0-9F65-407D-A141-D367909D980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367827465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9A0B9-16EA-674C-9F51-93BF10956EE7}"/>
              </a:ext>
            </a:extLst>
          </p:cNvPr>
          <p:cNvSpPr>
            <a:spLocks noGrp="1"/>
          </p:cNvSpPr>
          <p:nvPr>
            <p:ph type="body" sz="quarter" idx="10"/>
          </p:nvPr>
        </p:nvSpPr>
        <p:spPr>
          <a:xfrm>
            <a:off x="269239" y="1161030"/>
            <a:ext cx="11548949" cy="2693045"/>
          </a:xfrm>
        </p:spPr>
        <p:txBody>
          <a:bodyPr/>
          <a:lstStyle/>
          <a:p>
            <a:pPr marL="0" indent="0">
              <a:buNone/>
            </a:pPr>
            <a:r>
              <a:rPr lang="en-US" dirty="0"/>
              <a:t>You can use any tooling you want, but we strongly encourage </a:t>
            </a:r>
            <a:br>
              <a:rPr lang="en-US" dirty="0"/>
            </a:br>
            <a:r>
              <a:rPr lang="en-US" dirty="0"/>
              <a:t>(and will only support the following):</a:t>
            </a:r>
          </a:p>
          <a:p>
            <a:pPr lvl="1"/>
            <a:r>
              <a:rPr lang="en-US" dirty="0"/>
              <a:t>-- insert your list of required tooling here -- </a:t>
            </a:r>
          </a:p>
          <a:p>
            <a:pPr lvl="1"/>
            <a:r>
              <a:rPr lang="en-US" dirty="0"/>
              <a:t>-- </a:t>
            </a:r>
            <a:r>
              <a:rPr lang="en-US" dirty="0" err="1"/>
              <a:t>Eg</a:t>
            </a:r>
            <a:r>
              <a:rPr lang="en-US" dirty="0"/>
              <a:t>: Visual Studio Code </a:t>
            </a:r>
          </a:p>
          <a:p>
            <a:pPr lvl="1"/>
            <a:r>
              <a:rPr lang="en-US" dirty="0"/>
              <a:t>-- </a:t>
            </a:r>
            <a:r>
              <a:rPr lang="en-US" dirty="0" err="1"/>
              <a:t>Eg</a:t>
            </a:r>
            <a:r>
              <a:rPr lang="en-US" dirty="0"/>
              <a:t>: Windows Subsystem for Linux with the Azure CLI installed.</a:t>
            </a:r>
          </a:p>
        </p:txBody>
      </p:sp>
      <p:sp>
        <p:nvSpPr>
          <p:cNvPr id="5" name="TextBox 4">
            <a:extLst>
              <a:ext uri="{FF2B5EF4-FFF2-40B4-BE49-F238E27FC236}">
                <a16:creationId xmlns:a16="http://schemas.microsoft.com/office/drawing/2014/main" id="{0DADFA8C-24AF-3540-80D8-FFEAB44EB08A}"/>
              </a:ext>
            </a:extLst>
          </p:cNvPr>
          <p:cNvSpPr txBox="1"/>
          <p:nvPr/>
        </p:nvSpPr>
        <p:spPr>
          <a:xfrm>
            <a:off x="478054" y="360886"/>
            <a:ext cx="9374176" cy="470898"/>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u="none" strike="noStrike" kern="1200" cap="none" spc="0" normalizeH="0" noProof="0" dirty="0">
                <a:ln>
                  <a:noFill/>
                </a:ln>
                <a:solidFill>
                  <a:srgbClr val="92D050"/>
                </a:solidFill>
                <a:effectLst/>
                <a:uLnTx/>
                <a:uFillTx/>
                <a:latin typeface="Consolas" panose="020B0609020204030204" pitchFamily="49" charset="0"/>
                <a:ea typeface="+mn-ea"/>
                <a:cs typeface="Segoe UI Light" panose="020B0502040204020203" pitchFamily="34" charset="0"/>
              </a:rPr>
              <a:t>Tooling</a:t>
            </a:r>
          </a:p>
        </p:txBody>
      </p:sp>
      <p:pic>
        <p:nvPicPr>
          <p:cNvPr id="11" name="Picture 10" descr="Work tools and supplies">
            <a:extLst>
              <a:ext uri="{FF2B5EF4-FFF2-40B4-BE49-F238E27FC236}">
                <a16:creationId xmlns:a16="http://schemas.microsoft.com/office/drawing/2014/main" id="{BB5A04E4-E2D0-4F0A-89F9-04F056FB553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79592" y="3651177"/>
            <a:ext cx="4177903" cy="2785269"/>
          </a:xfrm>
          <a:prstGeom prst="rect">
            <a:avLst/>
          </a:prstGeom>
        </p:spPr>
      </p:pic>
      <p:pic>
        <p:nvPicPr>
          <p:cNvPr id="4" name="Picture 3" descr="Logo&#10;&#10;Description automatically generated">
            <a:extLst>
              <a:ext uri="{FF2B5EF4-FFF2-40B4-BE49-F238E27FC236}">
                <a16:creationId xmlns:a16="http://schemas.microsoft.com/office/drawing/2014/main" id="{444A2C64-4902-4AD5-BC51-0D8ABA9D3F7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219450290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sign in the dark&#10;&#10;Description automatically generated">
            <a:extLst>
              <a:ext uri="{FF2B5EF4-FFF2-40B4-BE49-F238E27FC236}">
                <a16:creationId xmlns:a16="http://schemas.microsoft.com/office/drawing/2014/main" id="{BE6589E2-4BBA-2F44-91F9-E56FD50BED9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3475" b="24380"/>
          <a:stretch/>
        </p:blipFill>
        <p:spPr>
          <a:xfrm>
            <a:off x="2492037" y="259976"/>
            <a:ext cx="7123481" cy="1748118"/>
          </a:xfrm>
          <a:prstGeom prst="rect">
            <a:avLst/>
          </a:prstGeom>
        </p:spPr>
      </p:pic>
      <p:sp>
        <p:nvSpPr>
          <p:cNvPr id="3" name="Content Placeholder 2">
            <a:extLst>
              <a:ext uri="{FF2B5EF4-FFF2-40B4-BE49-F238E27FC236}">
                <a16:creationId xmlns:a16="http://schemas.microsoft.com/office/drawing/2014/main" id="{65EF49C9-ADEF-4199-87BD-25B691F4E4AF}"/>
              </a:ext>
            </a:extLst>
          </p:cNvPr>
          <p:cNvSpPr>
            <a:spLocks noGrp="1"/>
          </p:cNvSpPr>
          <p:nvPr>
            <p:ph idx="1"/>
          </p:nvPr>
        </p:nvSpPr>
        <p:spPr>
          <a:xfrm>
            <a:off x="845671" y="2107614"/>
            <a:ext cx="10515600" cy="1168986"/>
          </a:xfrm>
        </p:spPr>
        <p:txBody>
          <a:bodyPr>
            <a:normAutofit lnSpcReduction="10000"/>
          </a:bodyPr>
          <a:lstStyle/>
          <a:p>
            <a:pPr marL="0" indent="0" algn="ctr">
              <a:buNone/>
            </a:pPr>
            <a:r>
              <a:rPr lang="en-US" sz="3700" dirty="0">
                <a:solidFill>
                  <a:srgbClr val="92D050"/>
                </a:solidFill>
                <a:latin typeface="+mj-lt"/>
                <a:cs typeface="Segoe UI" panose="020B0502040204020203" pitchFamily="34" charset="0"/>
              </a:rPr>
              <a:t>Welcome &amp; Intros</a:t>
            </a:r>
          </a:p>
          <a:p>
            <a:pPr marL="0" indent="0" algn="ctr">
              <a:buNone/>
            </a:pPr>
            <a:r>
              <a:rPr lang="en-US" sz="2600" dirty="0">
                <a:solidFill>
                  <a:schemeClr val="tx1"/>
                </a:solidFill>
                <a:latin typeface="+mj-lt"/>
                <a:cs typeface="Segoe UI" panose="020B0502040204020203" pitchFamily="34" charset="0"/>
              </a:rPr>
              <a:t>Your Coaches</a:t>
            </a:r>
          </a:p>
        </p:txBody>
      </p:sp>
      <p:sp>
        <p:nvSpPr>
          <p:cNvPr id="7" name="TextBox 6">
            <a:extLst>
              <a:ext uri="{FF2B5EF4-FFF2-40B4-BE49-F238E27FC236}">
                <a16:creationId xmlns:a16="http://schemas.microsoft.com/office/drawing/2014/main" id="{A2E725C8-3DB9-ED40-B2EB-EC82B1330DC9}"/>
              </a:ext>
            </a:extLst>
          </p:cNvPr>
          <p:cNvSpPr txBox="1"/>
          <p:nvPr/>
        </p:nvSpPr>
        <p:spPr>
          <a:xfrm>
            <a:off x="-1005840" y="901337"/>
            <a:ext cx="1847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75CC7858-BF12-7E43-99A3-CE60C78A568D}"/>
              </a:ext>
            </a:extLst>
          </p:cNvPr>
          <p:cNvSpPr txBox="1"/>
          <p:nvPr/>
        </p:nvSpPr>
        <p:spPr>
          <a:xfrm>
            <a:off x="228600" y="4551962"/>
            <a:ext cx="400594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effectLst/>
                <a:uLnTx/>
                <a:uFillTx/>
                <a:latin typeface="+mj-lt"/>
                <a:ea typeface="+mn-ea"/>
                <a:cs typeface="Segoe UI" panose="020B0502040204020203" pitchFamily="34" charset="0"/>
              </a:rPr>
              <a:t>Jack Bender</a:t>
            </a:r>
          </a:p>
        </p:txBody>
      </p:sp>
      <p:sp>
        <p:nvSpPr>
          <p:cNvPr id="14" name="TextBox 13">
            <a:extLst>
              <a:ext uri="{FF2B5EF4-FFF2-40B4-BE49-F238E27FC236}">
                <a16:creationId xmlns:a16="http://schemas.microsoft.com/office/drawing/2014/main" id="{9A346C37-9DD6-7148-8A83-59A2EC49278C}"/>
              </a:ext>
            </a:extLst>
          </p:cNvPr>
          <p:cNvSpPr txBox="1"/>
          <p:nvPr/>
        </p:nvSpPr>
        <p:spPr>
          <a:xfrm>
            <a:off x="576943" y="5075182"/>
            <a:ext cx="3338286"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effectLst/>
                <a:uLnTx/>
                <a:uFillTx/>
                <a:latin typeface="Consolas" panose="020B0609020204030204" pitchFamily="49" charset="0"/>
              </a:rPr>
              <a:t>Cloud Solution Architect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Consolas" panose="020B0609020204030204" pitchFamily="49" charset="0"/>
              </a:rPr>
              <a:t>Squad 1</a:t>
            </a:r>
            <a:endParaRPr kumimoji="0" lang="en-US" b="0" i="0" u="none" strike="noStrike" kern="1200" cap="none" spc="0" normalizeH="0" baseline="0" noProof="0" dirty="0">
              <a:ln>
                <a:noFill/>
              </a:ln>
              <a:effectLst/>
              <a:uLnTx/>
              <a:uFillTx/>
              <a:latin typeface="Consolas" panose="020B0609020204030204" pitchFamily="49" charset="0"/>
            </a:endParaRPr>
          </a:p>
        </p:txBody>
      </p:sp>
      <p:sp>
        <p:nvSpPr>
          <p:cNvPr id="20" name="TextBox 19">
            <a:extLst>
              <a:ext uri="{FF2B5EF4-FFF2-40B4-BE49-F238E27FC236}">
                <a16:creationId xmlns:a16="http://schemas.microsoft.com/office/drawing/2014/main" id="{16CA4306-9347-174B-A6A5-26AF52954EFB}"/>
              </a:ext>
            </a:extLst>
          </p:cNvPr>
          <p:cNvSpPr txBox="1"/>
          <p:nvPr/>
        </p:nvSpPr>
        <p:spPr>
          <a:xfrm>
            <a:off x="8109858" y="4577715"/>
            <a:ext cx="4005942" cy="523220"/>
          </a:xfrm>
          <a:prstGeom prst="rect">
            <a:avLst/>
          </a:prstGeom>
          <a:noFill/>
        </p:spPr>
        <p:txBody>
          <a:bodyPr wrap="square" rtlCol="0">
            <a:spAutoFit/>
          </a:bodyPr>
          <a:lstStyle/>
          <a:p>
            <a:pPr lvl="0" algn="ctr">
              <a:defRPr/>
            </a:pPr>
            <a:r>
              <a:rPr lang="en-US" sz="2800" b="1" dirty="0">
                <a:latin typeface="+mj-lt"/>
                <a:cs typeface="Segoe UI" panose="020B0502040204020203" pitchFamily="34" charset="0"/>
              </a:rPr>
              <a:t>Chris Fleming</a:t>
            </a:r>
            <a:endParaRPr kumimoji="0" lang="en-US" sz="2800" b="1" i="0" u="none" strike="noStrike" kern="1200" cap="none" spc="0" normalizeH="0" baseline="0" noProof="0" dirty="0">
              <a:ln>
                <a:noFill/>
              </a:ln>
              <a:effectLst/>
              <a:uLnTx/>
              <a:uFillTx/>
              <a:latin typeface="+mj-lt"/>
              <a:ea typeface="+mn-ea"/>
              <a:cs typeface="Segoe UI" panose="020B0502040204020203" pitchFamily="34" charset="0"/>
            </a:endParaRPr>
          </a:p>
        </p:txBody>
      </p:sp>
      <p:sp>
        <p:nvSpPr>
          <p:cNvPr id="21" name="TextBox 20">
            <a:extLst>
              <a:ext uri="{FF2B5EF4-FFF2-40B4-BE49-F238E27FC236}">
                <a16:creationId xmlns:a16="http://schemas.microsoft.com/office/drawing/2014/main" id="{EC2CAFFE-AE6B-B149-A1A8-8A9EFE3397E6}"/>
              </a:ext>
            </a:extLst>
          </p:cNvPr>
          <p:cNvSpPr txBox="1"/>
          <p:nvPr/>
        </p:nvSpPr>
        <p:spPr>
          <a:xfrm>
            <a:off x="8458201" y="5100935"/>
            <a:ext cx="3338286"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effectLst/>
                <a:uLnTx/>
                <a:uFillTx/>
                <a:latin typeface="Consolas" panose="020B0609020204030204" pitchFamily="49" charset="0"/>
              </a:rPr>
              <a:t>Cloud Solution Architect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Consolas" panose="020B0609020204030204" pitchFamily="49" charset="0"/>
              </a:rPr>
              <a:t>Squad 2</a:t>
            </a:r>
            <a:endParaRPr kumimoji="0" lang="en-US" b="0" i="0" u="none" strike="noStrike" kern="1200" cap="none" spc="0" normalizeH="0" baseline="0" noProof="0" dirty="0">
              <a:ln>
                <a:noFill/>
              </a:ln>
              <a:effectLst/>
              <a:uLnTx/>
              <a:uFillTx/>
              <a:latin typeface="Consolas" panose="020B0609020204030204" pitchFamily="49" charset="0"/>
            </a:endParaRPr>
          </a:p>
        </p:txBody>
      </p:sp>
      <p:pic>
        <p:nvPicPr>
          <p:cNvPr id="5" name="Picture 4" descr="Text&#10;&#10;Description automatically generated">
            <a:extLst>
              <a:ext uri="{FF2B5EF4-FFF2-40B4-BE49-F238E27FC236}">
                <a16:creationId xmlns:a16="http://schemas.microsoft.com/office/drawing/2014/main" id="{C9203210-EF4F-4495-8874-699EA4F9936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21125" b="23748"/>
          <a:stretch/>
        </p:blipFill>
        <p:spPr>
          <a:xfrm>
            <a:off x="3003260" y="325300"/>
            <a:ext cx="6101034" cy="1582835"/>
          </a:xfrm>
          <a:prstGeom prst="rect">
            <a:avLst/>
          </a:prstGeom>
        </p:spPr>
      </p:pic>
      <p:pic>
        <p:nvPicPr>
          <p:cNvPr id="1026" name="Picture 2" descr="See the source image">
            <a:extLst>
              <a:ext uri="{FF2B5EF4-FFF2-40B4-BE49-F238E27FC236}">
                <a16:creationId xmlns:a16="http://schemas.microsoft.com/office/drawing/2014/main" id="{29B55A37-9948-4CE6-840B-AFAF3359F2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84674" y="3429000"/>
            <a:ext cx="4191000" cy="283845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2132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9A0B9-16EA-674C-9F51-93BF10956EE7}"/>
              </a:ext>
            </a:extLst>
          </p:cNvPr>
          <p:cNvSpPr>
            <a:spLocks noGrp="1"/>
          </p:cNvSpPr>
          <p:nvPr>
            <p:ph type="body" sz="quarter" idx="10"/>
          </p:nvPr>
        </p:nvSpPr>
        <p:spPr>
          <a:xfrm>
            <a:off x="269239" y="1161030"/>
            <a:ext cx="11548949" cy="867930"/>
          </a:xfrm>
        </p:spPr>
        <p:txBody>
          <a:bodyPr/>
          <a:lstStyle/>
          <a:p>
            <a:pPr marL="0" indent="0">
              <a:buNone/>
            </a:pPr>
            <a:r>
              <a:rPr lang="en-US" dirty="0"/>
              <a:t>Search engines are your friend! Azure is a hot technology </a:t>
            </a:r>
            <a:br>
              <a:rPr lang="en-US" dirty="0"/>
            </a:br>
            <a:r>
              <a:rPr lang="en-US" dirty="0"/>
              <a:t>and much ink has been spilled on it.</a:t>
            </a:r>
          </a:p>
        </p:txBody>
      </p:sp>
      <p:sp>
        <p:nvSpPr>
          <p:cNvPr id="5" name="TextBox 4">
            <a:extLst>
              <a:ext uri="{FF2B5EF4-FFF2-40B4-BE49-F238E27FC236}">
                <a16:creationId xmlns:a16="http://schemas.microsoft.com/office/drawing/2014/main" id="{0DADFA8C-24AF-3540-80D8-FFEAB44EB08A}"/>
              </a:ext>
            </a:extLst>
          </p:cNvPr>
          <p:cNvSpPr txBox="1"/>
          <p:nvPr/>
        </p:nvSpPr>
        <p:spPr>
          <a:xfrm>
            <a:off x="478054" y="360886"/>
            <a:ext cx="9374176" cy="470898"/>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u="none" strike="noStrike" kern="1200" cap="none" spc="0" normalizeH="0" noProof="0" dirty="0">
                <a:ln>
                  <a:noFill/>
                </a:ln>
                <a:solidFill>
                  <a:srgbClr val="92D050"/>
                </a:solidFill>
                <a:effectLst/>
                <a:uLnTx/>
                <a:uFillTx/>
                <a:latin typeface="Consolas" panose="020B0609020204030204" pitchFamily="49" charset="0"/>
                <a:ea typeface="+mn-ea"/>
                <a:cs typeface="Segoe UI Light" panose="020B0502040204020203" pitchFamily="34" charset="0"/>
              </a:rPr>
              <a:t>Finding Answers</a:t>
            </a:r>
          </a:p>
        </p:txBody>
      </p:sp>
      <p:sp>
        <p:nvSpPr>
          <p:cNvPr id="6" name="Text Placeholder 1">
            <a:extLst>
              <a:ext uri="{FF2B5EF4-FFF2-40B4-BE49-F238E27FC236}">
                <a16:creationId xmlns:a16="http://schemas.microsoft.com/office/drawing/2014/main" id="{064B4CE5-CEF3-004C-9652-D1C24BEF5C4B}"/>
              </a:ext>
            </a:extLst>
          </p:cNvPr>
          <p:cNvSpPr txBox="1">
            <a:spLocks/>
          </p:cNvSpPr>
          <p:nvPr/>
        </p:nvSpPr>
        <p:spPr>
          <a:xfrm>
            <a:off x="2098038" y="5062812"/>
            <a:ext cx="7891349" cy="1434202"/>
          </a:xfrm>
          <a:prstGeom prst="rect">
            <a:avLst/>
          </a:prstGeom>
        </p:spPr>
        <p:txBody>
          <a:bodyPr vert="horz" wrap="square" lIns="146275" tIns="91422" rIns="146275" bIns="91422" rtlCol="0">
            <a:spAutoFit/>
          </a:bodyPr>
          <a:lstStyle>
            <a:lvl1pPr marL="336076" marR="0" indent="-336076" algn="l" defTabSz="914178" rtl="0" eaLnBrk="1" fontAlgn="auto" latinLnBrk="0" hangingPunct="1">
              <a:lnSpc>
                <a:spcPct val="90000"/>
              </a:lnSpc>
              <a:spcBef>
                <a:spcPct val="20000"/>
              </a:spcBef>
              <a:spcAft>
                <a:spcPts val="0"/>
              </a:spcAft>
              <a:buClrTx/>
              <a:buSzPct val="90000"/>
              <a:buFont typeface="Arial" pitchFamily="34" charset="0"/>
              <a:buChar char="•"/>
              <a:tabLst/>
              <a:defRPr sz="2800" b="0" kern="1200" spc="0" baseline="0">
                <a:gradFill>
                  <a:gsLst>
                    <a:gs pos="1250">
                      <a:schemeClr val="tx1"/>
                    </a:gs>
                    <a:gs pos="100000">
                      <a:schemeClr val="tx1"/>
                    </a:gs>
                  </a:gsLst>
                  <a:lin ang="5400000" scaled="0"/>
                </a:gradFill>
                <a:latin typeface="+mj-lt"/>
                <a:ea typeface="+mn-ea"/>
                <a:cs typeface="+mn-cs"/>
              </a:defRPr>
            </a:lvl1pPr>
            <a:lvl2pPr marL="572575" marR="0" indent="-236497" algn="l" defTabSz="914178" rtl="0" eaLnBrk="1" fontAlgn="auto" latinLnBrk="0" hangingPunct="1">
              <a:lnSpc>
                <a:spcPct val="90000"/>
              </a:lnSpc>
              <a:spcBef>
                <a:spcPct val="20000"/>
              </a:spcBef>
              <a:spcAft>
                <a:spcPts val="0"/>
              </a:spcAft>
              <a:buClrTx/>
              <a:buSzPct val="90000"/>
              <a:buFont typeface="Arial" pitchFamily="34" charset="0"/>
              <a:buChar char="•"/>
              <a:tabLst/>
              <a:defRPr sz="2600" b="0" kern="1200" spc="0" baseline="0">
                <a:gradFill>
                  <a:gsLst>
                    <a:gs pos="1250">
                      <a:schemeClr val="tx1"/>
                    </a:gs>
                    <a:gs pos="100000">
                      <a:schemeClr val="tx1"/>
                    </a:gs>
                  </a:gsLst>
                  <a:lin ang="5400000" scaled="0"/>
                </a:gradFill>
                <a:latin typeface="+mj-lt"/>
                <a:ea typeface="+mn-ea"/>
                <a:cs typeface="+mn-cs"/>
              </a:defRPr>
            </a:lvl2pPr>
            <a:lvl3pPr marL="784175" marR="0" indent="-224050" algn="l" defTabSz="914178"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j-lt"/>
                <a:ea typeface="+mn-ea"/>
                <a:cs typeface="+mn-cs"/>
              </a:defRPr>
            </a:lvl3pPr>
            <a:lvl4pPr marL="1008227" marR="0" indent="-224050" algn="l" defTabSz="914178" rtl="0" eaLnBrk="1" fontAlgn="auto" latinLnBrk="0" hangingPunct="1">
              <a:lnSpc>
                <a:spcPct val="90000"/>
              </a:lnSpc>
              <a:spcBef>
                <a:spcPct val="20000"/>
              </a:spcBef>
              <a:spcAft>
                <a:spcPts val="0"/>
              </a:spcAft>
              <a:buClrTx/>
              <a:buSzPct val="90000"/>
              <a:buFont typeface="Arial" pitchFamily="34" charset="0"/>
              <a:buChar char="•"/>
              <a:tabLst/>
              <a:defRPr sz="2200" kern="1200" spc="0" baseline="0">
                <a:gradFill>
                  <a:gsLst>
                    <a:gs pos="1250">
                      <a:schemeClr val="tx1"/>
                    </a:gs>
                    <a:gs pos="100000">
                      <a:schemeClr val="tx1"/>
                    </a:gs>
                  </a:gsLst>
                  <a:lin ang="5400000" scaled="0"/>
                </a:gradFill>
                <a:latin typeface="+mj-lt"/>
                <a:ea typeface="+mn-ea"/>
                <a:cs typeface="+mn-cs"/>
              </a:defRPr>
            </a:lvl4pPr>
            <a:lvl5pPr marL="1232276" marR="0" indent="-224050" algn="l" defTabSz="914178"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j-lt"/>
                <a:ea typeface="+mn-ea"/>
                <a:cs typeface="+mn-cs"/>
              </a:defRPr>
            </a:lvl5pPr>
            <a:lvl6pPr marL="2513990"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080"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170"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258" indent="-228544" algn="l" defTabSz="914178"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ctr" defTabSz="914178"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The Azure docs are your best bet.</a:t>
            </a:r>
          </a:p>
          <a:p>
            <a:pPr marL="0" marR="0" lvl="0" indent="0" algn="ctr" defTabSz="914178" rtl="0" eaLnBrk="1" fontAlgn="auto" latinLnBrk="0" hangingPunct="1">
              <a:lnSpc>
                <a:spcPct val="90000"/>
              </a:lnSpc>
              <a:spcBef>
                <a:spcPct val="20000"/>
              </a:spcBef>
              <a:spcAft>
                <a:spcPts val="0"/>
              </a:spcAft>
              <a:buClrTx/>
              <a:buSzPct val="90000"/>
              <a:buFont typeface="Arial" pitchFamily="34" charset="0"/>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Many of the related open source projects used </a:t>
            </a:r>
            <a:r>
              <a:rPr lang="en-US" b="1" dirty="0">
                <a:solidFill>
                  <a:schemeClr val="tx1"/>
                </a:solidFill>
                <a:latin typeface="Segoe UI Light"/>
              </a:rPr>
              <a:t>here have top notch documentation!</a:t>
            </a:r>
            <a:endParaRPr kumimoji="0" lang="en-US" sz="2800" b="1" i="0" u="none" strike="noStrike" kern="1200" cap="none" spc="0" normalizeH="0" baseline="0" noProof="0" dirty="0">
              <a:ln>
                <a:noFill/>
              </a:ln>
              <a:solidFill>
                <a:schemeClr val="tx1"/>
              </a:solidFill>
              <a:effectLst/>
              <a:uLnTx/>
              <a:uFillTx/>
              <a:latin typeface="Segoe UI Light"/>
              <a:ea typeface="+mn-ea"/>
              <a:cs typeface="+mn-cs"/>
            </a:endParaRPr>
          </a:p>
        </p:txBody>
      </p:sp>
      <p:pic>
        <p:nvPicPr>
          <p:cNvPr id="3" name="Picture 2">
            <a:extLst>
              <a:ext uri="{FF2B5EF4-FFF2-40B4-BE49-F238E27FC236}">
                <a16:creationId xmlns:a16="http://schemas.microsoft.com/office/drawing/2014/main" id="{0DD080F5-79C7-5F4C-AA72-4364AAA73AA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79478" y="2458752"/>
            <a:ext cx="2928468" cy="2266565"/>
          </a:xfrm>
          <a:prstGeom prst="rect">
            <a:avLst/>
          </a:prstGeom>
        </p:spPr>
      </p:pic>
      <p:pic>
        <p:nvPicPr>
          <p:cNvPr id="9" name="Picture 8" descr="Logo&#10;&#10;Description automatically generated">
            <a:extLst>
              <a:ext uri="{FF2B5EF4-FFF2-40B4-BE49-F238E27FC236}">
                <a16:creationId xmlns:a16="http://schemas.microsoft.com/office/drawing/2014/main" id="{5C516CB4-2C4E-4657-9EBC-5B70B5F1ACA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32164197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69240" y="2084173"/>
            <a:ext cx="11653523" cy="2012859"/>
          </a:xfrm>
        </p:spPr>
        <p:txBody>
          <a:bodyPr/>
          <a:lstStyle/>
          <a:p>
            <a:r>
              <a:rPr lang="en-US" sz="6600" dirty="0"/>
              <a:t>And now death by</a:t>
            </a:r>
            <a:br>
              <a:rPr lang="en-US" sz="6600" dirty="0"/>
            </a:br>
            <a:r>
              <a:rPr lang="en-US" sz="6600" dirty="0"/>
              <a:t>Power Point… </a:t>
            </a:r>
            <a:endParaRPr lang="en-US" sz="6600" dirty="0">
              <a:solidFill>
                <a:srgbClr val="FFC000"/>
              </a:solidFill>
            </a:endParaRPr>
          </a:p>
        </p:txBody>
      </p:sp>
      <p:pic>
        <p:nvPicPr>
          <p:cNvPr id="5" name="Picture 4">
            <a:extLst>
              <a:ext uri="{FF2B5EF4-FFF2-40B4-BE49-F238E27FC236}">
                <a16:creationId xmlns:a16="http://schemas.microsoft.com/office/drawing/2014/main" id="{56EE8D2E-20E3-4040-B116-E432440A4E7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58528" y="0"/>
            <a:ext cx="5871247" cy="6858000"/>
          </a:xfrm>
          <a:prstGeom prst="rect">
            <a:avLst/>
          </a:prstGeom>
        </p:spPr>
      </p:pic>
    </p:spTree>
    <p:extLst>
      <p:ext uri="{BB962C8B-B14F-4D97-AF65-F5344CB8AC3E}">
        <p14:creationId xmlns:p14="http://schemas.microsoft.com/office/powerpoint/2010/main" val="400947833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69240" y="2084173"/>
            <a:ext cx="11653523" cy="2622256"/>
          </a:xfrm>
        </p:spPr>
        <p:txBody>
          <a:bodyPr/>
          <a:lstStyle/>
          <a:p>
            <a:r>
              <a:rPr lang="en-US" sz="6600" dirty="0"/>
              <a:t>And now death by</a:t>
            </a:r>
            <a:br>
              <a:rPr lang="en-US" sz="6600" dirty="0"/>
            </a:br>
            <a:r>
              <a:rPr lang="en-US" sz="6600" dirty="0"/>
              <a:t>Power Point… </a:t>
            </a:r>
            <a:br>
              <a:rPr lang="en-US" dirty="0"/>
            </a:br>
            <a:r>
              <a:rPr lang="en-US" sz="4400" dirty="0">
                <a:solidFill>
                  <a:srgbClr val="FFC000"/>
                </a:solidFill>
              </a:rPr>
              <a:t>(just kidding!)</a:t>
            </a:r>
            <a:endParaRPr lang="en-US" dirty="0">
              <a:solidFill>
                <a:srgbClr val="FFC000"/>
              </a:solidFill>
            </a:endParaRPr>
          </a:p>
        </p:txBody>
      </p:sp>
      <p:pic>
        <p:nvPicPr>
          <p:cNvPr id="5" name="Picture 4">
            <a:extLst>
              <a:ext uri="{FF2B5EF4-FFF2-40B4-BE49-F238E27FC236}">
                <a16:creationId xmlns:a16="http://schemas.microsoft.com/office/drawing/2014/main" id="{56EE8D2E-20E3-4040-B116-E432440A4E7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58528" y="0"/>
            <a:ext cx="5871247" cy="6858000"/>
          </a:xfrm>
          <a:prstGeom prst="rect">
            <a:avLst/>
          </a:prstGeom>
        </p:spPr>
      </p:pic>
    </p:spTree>
    <p:extLst>
      <p:ext uri="{BB962C8B-B14F-4D97-AF65-F5344CB8AC3E}">
        <p14:creationId xmlns:p14="http://schemas.microsoft.com/office/powerpoint/2010/main" val="210041639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609600" y="457200"/>
            <a:ext cx="10896600" cy="1143000"/>
          </a:xfrm>
        </p:spPr>
        <p:txBody>
          <a:bodyPr/>
          <a:lstStyle/>
          <a:p>
            <a:pPr algn="ctr"/>
            <a:r>
              <a:rPr lang="en-US" sz="4000" dirty="0"/>
              <a:t>Automating Incremental Pipelines</a:t>
            </a:r>
            <a:br>
              <a:rPr lang="en-US" dirty="0"/>
            </a:br>
            <a:r>
              <a:rPr lang="en-US" dirty="0"/>
              <a:t>(Azure SQL -&gt; Synapse Dedicated Pool)</a:t>
            </a:r>
          </a:p>
        </p:txBody>
      </p:sp>
      <p:sp>
        <p:nvSpPr>
          <p:cNvPr id="14" name="Content Placeholder 13"/>
          <p:cNvSpPr>
            <a:spLocks noGrp="1"/>
          </p:cNvSpPr>
          <p:nvPr>
            <p:ph idx="1"/>
          </p:nvPr>
        </p:nvSpPr>
        <p:spPr/>
        <p:txBody>
          <a:bodyPr>
            <a:normAutofit lnSpcReduction="10000"/>
          </a:bodyPr>
          <a:lstStyle/>
          <a:p>
            <a:pPr marL="0" indent="0">
              <a:buNone/>
            </a:pPr>
            <a:r>
              <a:rPr lang="en-US" b="1" dirty="0"/>
              <a:t>Scenario</a:t>
            </a:r>
          </a:p>
          <a:p>
            <a:r>
              <a:rPr lang="en-US" dirty="0"/>
              <a:t>Be able to setup an environment to incrementally copy data from an Azure SQL Database to a Synapse Dedicated Pool.</a:t>
            </a:r>
          </a:p>
          <a:p>
            <a:r>
              <a:rPr lang="en-US" dirty="0"/>
              <a:t>All tables should be copied initially but only choose a few for incremental copying. </a:t>
            </a:r>
          </a:p>
          <a:p>
            <a:r>
              <a:rPr lang="en-US" dirty="0"/>
              <a:t>Use a watermark table to validate last copied execution in case of a trigger failure.</a:t>
            </a:r>
          </a:p>
          <a:p>
            <a:r>
              <a:rPr lang="en-US" dirty="0"/>
              <a:t>Use of Staging Tables and how to copy those to production tables and use the proper distribution model.</a:t>
            </a:r>
          </a:p>
          <a:p>
            <a:r>
              <a:rPr lang="en-US" dirty="0"/>
              <a:t>Resources are available for you</a:t>
            </a:r>
          </a:p>
          <a:p>
            <a:r>
              <a:rPr lang="en-US" dirty="0"/>
              <a:t>How does this compare to Synapse Link for Azure SQL?</a:t>
            </a:r>
          </a:p>
        </p:txBody>
      </p:sp>
    </p:spTree>
    <p:extLst>
      <p:ext uri="{BB962C8B-B14F-4D97-AF65-F5344CB8AC3E}">
        <p14:creationId xmlns:p14="http://schemas.microsoft.com/office/powerpoint/2010/main" val="30428263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609600" y="457200"/>
            <a:ext cx="10896600" cy="1143000"/>
          </a:xfrm>
        </p:spPr>
        <p:txBody>
          <a:bodyPr/>
          <a:lstStyle/>
          <a:p>
            <a:pPr algn="ctr"/>
            <a:r>
              <a:rPr lang="en-US" sz="4000" dirty="0"/>
              <a:t>Automating Incremental Pipelines</a:t>
            </a:r>
            <a:br>
              <a:rPr lang="en-US" dirty="0"/>
            </a:br>
            <a:r>
              <a:rPr lang="en-US" dirty="0"/>
              <a:t>(Azure SQL -&gt; Synapse Dedicated Pool)</a:t>
            </a:r>
          </a:p>
        </p:txBody>
      </p:sp>
      <p:sp>
        <p:nvSpPr>
          <p:cNvPr id="14" name="Content Placeholder 13"/>
          <p:cNvSpPr>
            <a:spLocks noGrp="1"/>
          </p:cNvSpPr>
          <p:nvPr>
            <p:ph idx="1"/>
          </p:nvPr>
        </p:nvSpPr>
        <p:spPr/>
        <p:txBody>
          <a:bodyPr>
            <a:normAutofit fontScale="92500" lnSpcReduction="10000"/>
          </a:bodyPr>
          <a:lstStyle/>
          <a:p>
            <a:pPr marL="0" indent="0">
              <a:buNone/>
            </a:pPr>
            <a:r>
              <a:rPr lang="en-US" b="1" dirty="0"/>
              <a:t>Overview</a:t>
            </a:r>
          </a:p>
          <a:p>
            <a:r>
              <a:rPr lang="en-US" b="1" dirty="0"/>
              <a:t>Challenge 0:  Setup the source and target environments</a:t>
            </a:r>
          </a:p>
          <a:p>
            <a:pPr lvl="1"/>
            <a:r>
              <a:rPr lang="en-US" dirty="0"/>
              <a:t>Standup and configure the Azure SQL and Synapse Environments</a:t>
            </a:r>
          </a:p>
          <a:p>
            <a:r>
              <a:rPr lang="en-US" b="1" dirty="0"/>
              <a:t>Challenge 1: Initial Data Load into the Dedicated Pool</a:t>
            </a:r>
          </a:p>
          <a:p>
            <a:pPr lvl="1"/>
            <a:r>
              <a:rPr lang="en-US" dirty="0"/>
              <a:t>Use Synapse Pipelines to perform the initial data load</a:t>
            </a:r>
          </a:p>
          <a:p>
            <a:r>
              <a:rPr lang="en-US" b="1" dirty="0"/>
              <a:t>Challenge 2: Create Incremental Load Pipelines</a:t>
            </a:r>
          </a:p>
          <a:p>
            <a:pPr lvl="1"/>
            <a:r>
              <a:rPr lang="en-US" dirty="0"/>
              <a:t>Implement Change Data Capture, create the synapse pipelines and the proper Dedicated Pool architecture to be used as a target for the pipelines and a source for reporting.</a:t>
            </a:r>
          </a:p>
          <a:p>
            <a:r>
              <a:rPr lang="en-US" b="1" dirty="0"/>
              <a:t>Challenge 3: Setup the trigger to automate the incremental load</a:t>
            </a:r>
          </a:p>
          <a:p>
            <a:pPr lvl="1"/>
            <a:r>
              <a:rPr lang="en-US" dirty="0"/>
              <a:t>Create the trigger within Synapse to automate the pipeline and add data to SQL and watch it flow through the staging and production tables in the dedicated pool and viewable in your Power BI Report.</a:t>
            </a:r>
          </a:p>
        </p:txBody>
      </p:sp>
    </p:spTree>
    <p:extLst>
      <p:ext uri="{BB962C8B-B14F-4D97-AF65-F5344CB8AC3E}">
        <p14:creationId xmlns:p14="http://schemas.microsoft.com/office/powerpoint/2010/main" val="32656609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609600" y="457200"/>
            <a:ext cx="10896600" cy="1143000"/>
          </a:xfrm>
        </p:spPr>
        <p:txBody>
          <a:bodyPr/>
          <a:lstStyle/>
          <a:p>
            <a:pPr algn="ctr"/>
            <a:r>
              <a:rPr lang="en-US" sz="4000" dirty="0"/>
              <a:t>Automating Incremental Pipelines</a:t>
            </a:r>
            <a:br>
              <a:rPr lang="en-US" dirty="0"/>
            </a:br>
            <a:r>
              <a:rPr lang="en-US" dirty="0"/>
              <a:t>(Azure SQL -&gt; Synapse Dedicated Pool)</a:t>
            </a:r>
          </a:p>
        </p:txBody>
      </p:sp>
      <p:sp>
        <p:nvSpPr>
          <p:cNvPr id="14" name="Content Placeholder 13"/>
          <p:cNvSpPr>
            <a:spLocks noGrp="1"/>
          </p:cNvSpPr>
          <p:nvPr>
            <p:ph idx="1"/>
          </p:nvPr>
        </p:nvSpPr>
        <p:spPr/>
        <p:txBody>
          <a:bodyPr>
            <a:normAutofit/>
          </a:bodyPr>
          <a:lstStyle/>
          <a:p>
            <a:pPr marL="0" indent="0">
              <a:buNone/>
            </a:pPr>
            <a:r>
              <a:rPr lang="en-US" b="1" dirty="0"/>
              <a:t>Suggested Agenda</a:t>
            </a:r>
          </a:p>
          <a:p>
            <a:r>
              <a:rPr lang="en-US" b="1" dirty="0"/>
              <a:t>Day 1 </a:t>
            </a:r>
          </a:p>
          <a:p>
            <a:pPr lvl="1"/>
            <a:r>
              <a:rPr lang="en-US" b="1" dirty="0"/>
              <a:t>Challenge 0:  Setup the source and target environments</a:t>
            </a:r>
          </a:p>
          <a:p>
            <a:pPr lvl="1"/>
            <a:r>
              <a:rPr lang="en-US" b="1" dirty="0"/>
              <a:t>Challenge 1: Initial Data Load into the Dedicated Pool</a:t>
            </a:r>
          </a:p>
          <a:p>
            <a:r>
              <a:rPr lang="en-US" b="1" dirty="0"/>
              <a:t>Day 2</a:t>
            </a:r>
          </a:p>
          <a:p>
            <a:pPr lvl="1"/>
            <a:r>
              <a:rPr lang="en-US" b="1" dirty="0"/>
              <a:t>Challenge 2: Create Incremental Load Pipelines</a:t>
            </a:r>
          </a:p>
          <a:p>
            <a:r>
              <a:rPr lang="en-US" b="1"/>
              <a:t>Day 3</a:t>
            </a:r>
            <a:endParaRPr lang="en-US" b="1" dirty="0"/>
          </a:p>
          <a:p>
            <a:pPr lvl="1"/>
            <a:r>
              <a:rPr lang="en-US" b="1" dirty="0"/>
              <a:t>Challenge 2: Create Incremental Load Pipelines</a:t>
            </a:r>
          </a:p>
          <a:p>
            <a:pPr lvl="1"/>
            <a:r>
              <a:rPr lang="en-US" b="1" dirty="0"/>
              <a:t>Challenge 3: Setup the trigger to automate the incremental load</a:t>
            </a:r>
          </a:p>
        </p:txBody>
      </p:sp>
    </p:spTree>
    <p:extLst>
      <p:ext uri="{BB962C8B-B14F-4D97-AF65-F5344CB8AC3E}">
        <p14:creationId xmlns:p14="http://schemas.microsoft.com/office/powerpoint/2010/main" val="42119760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Title 12"/>
          <p:cNvSpPr>
            <a:spLocks noGrp="1"/>
          </p:cNvSpPr>
          <p:nvPr>
            <p:ph type="title"/>
          </p:nvPr>
        </p:nvSpPr>
        <p:spPr>
          <a:xfrm>
            <a:off x="609600" y="457200"/>
            <a:ext cx="10896600" cy="1143000"/>
          </a:xfrm>
        </p:spPr>
        <p:txBody>
          <a:bodyPr/>
          <a:lstStyle/>
          <a:p>
            <a:pPr algn="ctr"/>
            <a:r>
              <a:rPr lang="en-US" sz="4000" dirty="0"/>
              <a:t>Automating Incremental Pipelines</a:t>
            </a:r>
            <a:br>
              <a:rPr lang="en-US" dirty="0"/>
            </a:br>
            <a:r>
              <a:rPr lang="en-US" dirty="0"/>
              <a:t>(Azure SQL -&gt; Synapse Dedicated Pool)</a:t>
            </a:r>
          </a:p>
        </p:txBody>
      </p:sp>
      <p:sp>
        <p:nvSpPr>
          <p:cNvPr id="14" name="Content Placeholder 13"/>
          <p:cNvSpPr>
            <a:spLocks noGrp="1"/>
          </p:cNvSpPr>
          <p:nvPr>
            <p:ph idx="1"/>
          </p:nvPr>
        </p:nvSpPr>
        <p:spPr/>
        <p:txBody>
          <a:bodyPr>
            <a:normAutofit/>
          </a:bodyPr>
          <a:lstStyle/>
          <a:p>
            <a:pPr marL="0" indent="0">
              <a:buNone/>
            </a:pPr>
            <a:r>
              <a:rPr lang="en-US" b="1" dirty="0"/>
              <a:t>Team Interaction</a:t>
            </a:r>
          </a:p>
          <a:p>
            <a:r>
              <a:rPr lang="en-US" b="1" dirty="0"/>
              <a:t>2 Teams</a:t>
            </a:r>
          </a:p>
          <a:p>
            <a:pPr lvl="1"/>
            <a:r>
              <a:rPr lang="en-US" b="1" dirty="0"/>
              <a:t>Squad 1 – Steve DeMarco, Mark Badger, Saswata Sengupta, Ali Asgar Juzer</a:t>
            </a:r>
          </a:p>
          <a:p>
            <a:pPr lvl="1"/>
            <a:r>
              <a:rPr lang="en-US" b="1" dirty="0"/>
              <a:t>Squad 2 – Milind Modi, James Xu, Rodney Elmore, Jordan Bean</a:t>
            </a:r>
          </a:p>
          <a:p>
            <a:r>
              <a:rPr lang="en-US" b="1" dirty="0"/>
              <a:t>Please utilize your Teams channel for your squad collaboration</a:t>
            </a:r>
          </a:p>
          <a:p>
            <a:r>
              <a:rPr lang="en-US" b="1" dirty="0"/>
              <a:t>Use the Meet button within your channel to collaborate together.</a:t>
            </a:r>
          </a:p>
          <a:p>
            <a:pPr lvl="1"/>
            <a:r>
              <a:rPr lang="en-US" b="1" dirty="0"/>
              <a:t>Share screens, chat as needed, etc.</a:t>
            </a:r>
          </a:p>
          <a:p>
            <a:pPr lvl="1"/>
            <a:r>
              <a:rPr lang="en-US" b="1" dirty="0"/>
              <a:t>Video is optional</a:t>
            </a:r>
          </a:p>
          <a:p>
            <a:pPr lvl="1"/>
            <a:r>
              <a:rPr lang="en-US" b="1" dirty="0"/>
              <a:t>Only mute when necessary… family background noise is part of life these days</a:t>
            </a:r>
          </a:p>
        </p:txBody>
      </p:sp>
    </p:spTree>
    <p:extLst>
      <p:ext uri="{BB962C8B-B14F-4D97-AF65-F5344CB8AC3E}">
        <p14:creationId xmlns:p14="http://schemas.microsoft.com/office/powerpoint/2010/main" val="1234620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ED4DB5-1FE2-452B-9AD9-47DA4CEA7FFC}"/>
              </a:ext>
            </a:extLst>
          </p:cNvPr>
          <p:cNvSpPr>
            <a:spLocks noGrp="1"/>
          </p:cNvSpPr>
          <p:nvPr>
            <p:ph idx="1"/>
          </p:nvPr>
        </p:nvSpPr>
        <p:spPr/>
        <p:txBody>
          <a:bodyPr vert="horz" lIns="91440" tIns="45720" rIns="91440" bIns="45720" rtlCol="0" anchor="t">
            <a:normAutofit lnSpcReduction="10000"/>
          </a:bodyPr>
          <a:lstStyle/>
          <a:p>
            <a:r>
              <a:rPr lang="en-US" dirty="0">
                <a:cs typeface="Segoe UI Light" panose="020B0502040204020203" pitchFamily="34" charset="0"/>
              </a:rPr>
              <a:t>“What the Hack” is a challenge-based hackathon format</a:t>
            </a:r>
          </a:p>
          <a:p>
            <a:r>
              <a:rPr lang="en-US" dirty="0">
                <a:cs typeface="Segoe UI Light" panose="020B0502040204020203" pitchFamily="34" charset="0"/>
              </a:rPr>
              <a:t>Challenges describe high-level tasks and goals to be accomplished</a:t>
            </a:r>
            <a:endParaRPr lang="en-US" dirty="0">
              <a:cs typeface="Calibri"/>
            </a:endParaRPr>
          </a:p>
          <a:p>
            <a:r>
              <a:rPr lang="en-US" dirty="0">
                <a:cs typeface="Segoe UI Light" panose="020B0502040204020203" pitchFamily="34" charset="0"/>
              </a:rPr>
              <a:t>Challenges are not step-by-step labs. </a:t>
            </a:r>
            <a:endParaRPr lang="en-US" dirty="0">
              <a:cs typeface="Calibri"/>
            </a:endParaRPr>
          </a:p>
          <a:p>
            <a:r>
              <a:rPr lang="en-US" dirty="0">
                <a:cs typeface="Segoe UI Light" panose="020B0502040204020203" pitchFamily="34" charset="0"/>
              </a:rPr>
              <a:t>By having to “figure it out”, attendee knowledge retention is greater</a:t>
            </a:r>
            <a:endParaRPr lang="en-US" dirty="0">
              <a:cs typeface="Calibri"/>
            </a:endParaRPr>
          </a:p>
          <a:p>
            <a:r>
              <a:rPr lang="en-US" dirty="0">
                <a:cs typeface="Segoe UI Light" panose="020B0502040204020203" pitchFamily="34" charset="0"/>
              </a:rPr>
              <a:t>Attendees work in squads of 3 to 5 people to solve the challenges</a:t>
            </a:r>
            <a:endParaRPr lang="en-US" dirty="0">
              <a:cs typeface="Calibri"/>
            </a:endParaRPr>
          </a:p>
          <a:p>
            <a:r>
              <a:rPr lang="en-US" dirty="0">
                <a:cs typeface="Segoe UI Light" panose="020B0502040204020203" pitchFamily="34" charset="0"/>
              </a:rPr>
              <a:t>Attendees “learn from” and “share with” each other.</a:t>
            </a:r>
            <a:endParaRPr lang="en-US" dirty="0">
              <a:cs typeface="Calibri"/>
            </a:endParaRPr>
          </a:p>
          <a:p>
            <a:r>
              <a:rPr lang="en-US" dirty="0">
                <a:cs typeface="Segoe UI Light" panose="020B0502040204020203" pitchFamily="34" charset="0"/>
              </a:rPr>
              <a:t>Coaches provide technical guidance, but not answers to the squads</a:t>
            </a:r>
            <a:endParaRPr lang="en-US" dirty="0">
              <a:cs typeface="Calibri"/>
            </a:endParaRPr>
          </a:p>
          <a:p>
            <a:r>
              <a:rPr lang="en-US" dirty="0">
                <a:cs typeface="Segoe UI Light" panose="020B0502040204020203" pitchFamily="34" charset="0"/>
              </a:rPr>
              <a:t>Coaches may provide lectures &amp; demos to setup challenges &amp; review solutions</a:t>
            </a:r>
            <a:endParaRPr lang="en-US" dirty="0">
              <a:cs typeface="Calibri"/>
            </a:endParaRPr>
          </a:p>
          <a:p>
            <a:r>
              <a:rPr lang="en-US" dirty="0">
                <a:cs typeface="Segoe UI Light" panose="020B0502040204020203" pitchFamily="34" charset="0"/>
              </a:rPr>
              <a:t>What the Hack can be hosted in-person or virtually via Microsoft Teams</a:t>
            </a:r>
            <a:endParaRPr lang="en-US" dirty="0">
              <a:cs typeface="Calibri"/>
            </a:endParaRPr>
          </a:p>
          <a:p>
            <a:pPr lvl="1"/>
            <a:endParaRPr lang="en-US" dirty="0"/>
          </a:p>
        </p:txBody>
      </p:sp>
      <p:sp>
        <p:nvSpPr>
          <p:cNvPr id="6" name="Title 1">
            <a:extLst>
              <a:ext uri="{FF2B5EF4-FFF2-40B4-BE49-F238E27FC236}">
                <a16:creationId xmlns:a16="http://schemas.microsoft.com/office/drawing/2014/main" id="{DCEC4685-DF58-4217-A27F-228A9F9CF4AD}"/>
              </a:ext>
            </a:extLst>
          </p:cNvPr>
          <p:cNvSpPr txBox="1">
            <a:spLocks/>
          </p:cNvSpPr>
          <p:nvPr/>
        </p:nvSpPr>
        <p:spPr>
          <a:xfrm>
            <a:off x="797560" y="344805"/>
            <a:ext cx="8194040"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i="0" u="none" strike="noStrike" kern="1200" cap="none" spc="0" normalizeH="0" baseline="0" noProof="0" dirty="0">
                <a:ln>
                  <a:noFill/>
                </a:ln>
                <a:solidFill>
                  <a:srgbClr val="92D050"/>
                </a:solidFill>
                <a:effectLst/>
                <a:uLnTx/>
                <a:uFillTx/>
                <a:ea typeface="+mj-ea"/>
                <a:cs typeface="Segoe UI" panose="020B0502040204020203" pitchFamily="34" charset="0"/>
              </a:rPr>
              <a:t>What Is What The Hack ?</a:t>
            </a:r>
          </a:p>
        </p:txBody>
      </p:sp>
      <p:pic>
        <p:nvPicPr>
          <p:cNvPr id="2" name="Picture 1" descr="Logo&#10;&#10;Description automatically generated">
            <a:extLst>
              <a:ext uri="{FF2B5EF4-FFF2-40B4-BE49-F238E27FC236}">
                <a16:creationId xmlns:a16="http://schemas.microsoft.com/office/drawing/2014/main" id="{AF512CB7-B0EE-493F-AA9B-AD505CB3AB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46656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982F1-A259-4347-AD95-BD441A868949}"/>
              </a:ext>
            </a:extLst>
          </p:cNvPr>
          <p:cNvSpPr>
            <a:spLocks noGrp="1"/>
          </p:cNvSpPr>
          <p:nvPr>
            <p:ph type="title"/>
          </p:nvPr>
        </p:nvSpPr>
        <p:spPr>
          <a:xfrm>
            <a:off x="838200" y="506871"/>
            <a:ext cx="10515600" cy="1026795"/>
          </a:xfrm>
        </p:spPr>
        <p:txBody>
          <a:bodyPr>
            <a:normAutofit/>
          </a:bodyPr>
          <a:lstStyle/>
          <a:p>
            <a:r>
              <a:rPr lang="en-US" sz="4000" dirty="0">
                <a:solidFill>
                  <a:srgbClr val="92D050"/>
                </a:solidFill>
                <a:latin typeface="Consolas" panose="020B0609020204030204" pitchFamily="49" charset="0"/>
                <a:cs typeface="Segoe UI" panose="020B0502040204020203" pitchFamily="34" charset="0"/>
              </a:rPr>
              <a:t>Community Driven</a:t>
            </a:r>
          </a:p>
        </p:txBody>
      </p:sp>
      <p:sp>
        <p:nvSpPr>
          <p:cNvPr id="3" name="Content Placeholder 2">
            <a:extLst>
              <a:ext uri="{FF2B5EF4-FFF2-40B4-BE49-F238E27FC236}">
                <a16:creationId xmlns:a16="http://schemas.microsoft.com/office/drawing/2014/main" id="{43584DE6-6E66-4542-8AA3-A684349C250B}"/>
              </a:ext>
            </a:extLst>
          </p:cNvPr>
          <p:cNvSpPr>
            <a:spLocks noGrp="1"/>
          </p:cNvSpPr>
          <p:nvPr>
            <p:ph idx="1"/>
          </p:nvPr>
        </p:nvSpPr>
        <p:spPr>
          <a:xfrm>
            <a:off x="838200" y="1849121"/>
            <a:ext cx="10515600" cy="4368799"/>
          </a:xfrm>
        </p:spPr>
        <p:txBody>
          <a:bodyPr>
            <a:normAutofit/>
          </a:bodyPr>
          <a:lstStyle/>
          <a:p>
            <a:pPr marL="742950" indent="-742950">
              <a:buFont typeface="+mj-lt"/>
              <a:buAutoNum type="arabicPeriod"/>
            </a:pPr>
            <a:r>
              <a:rPr lang="en-US" sz="2800" dirty="0"/>
              <a:t>Anyone can contribute a new hack</a:t>
            </a:r>
          </a:p>
          <a:p>
            <a:pPr marL="742950" indent="-742950">
              <a:buFont typeface="+mj-lt"/>
              <a:buAutoNum type="arabicPeriod"/>
            </a:pPr>
            <a:r>
              <a:rPr lang="en-US" sz="2800" dirty="0"/>
              <a:t>All content is available for sharing broadly to enable cloud architects and partners to re-deliver to their customers</a:t>
            </a:r>
          </a:p>
          <a:p>
            <a:pPr marL="742950" indent="-742950">
              <a:buFont typeface="+mj-lt"/>
              <a:buAutoNum type="arabicPeriod"/>
            </a:pPr>
            <a:r>
              <a:rPr lang="en-US" sz="2800" dirty="0"/>
              <a:t>Built from the ground up to be delivered virtually with Microsoft Teams</a:t>
            </a:r>
          </a:p>
        </p:txBody>
      </p:sp>
      <p:pic>
        <p:nvPicPr>
          <p:cNvPr id="6" name="Picture 5" descr="Logo&#10;&#10;Description automatically generated">
            <a:extLst>
              <a:ext uri="{FF2B5EF4-FFF2-40B4-BE49-F238E27FC236}">
                <a16:creationId xmlns:a16="http://schemas.microsoft.com/office/drawing/2014/main" id="{23F4667C-32FC-4021-8FAE-89DA5AD65BF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1564498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7BC7268-C054-493A-83F5-9A2863D09E8E}"/>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6349F75-E75C-4B49-BCB0-8DBC2C227973}"/>
              </a:ext>
            </a:extLst>
          </p:cNvPr>
          <p:cNvSpPr>
            <a:spLocks noGrp="1"/>
          </p:cNvSpPr>
          <p:nvPr>
            <p:ph type="title"/>
          </p:nvPr>
        </p:nvSpPr>
        <p:spPr>
          <a:xfrm>
            <a:off x="104224" y="0"/>
            <a:ext cx="10515600" cy="1325563"/>
          </a:xfrm>
        </p:spPr>
        <p:txBody>
          <a:bodyPr>
            <a:normAutofit fontScale="90000"/>
          </a:bodyPr>
          <a:lstStyle/>
          <a:p>
            <a:r>
              <a:rPr lang="en-US" sz="6600" dirty="0">
                <a:ln>
                  <a:solidFill>
                    <a:schemeClr val="tx1">
                      <a:lumMod val="85000"/>
                      <a:lumOff val="15000"/>
                    </a:schemeClr>
                  </a:solidFill>
                </a:ln>
                <a:solidFill>
                  <a:schemeClr val="bg1">
                    <a:lumMod val="95000"/>
                  </a:schemeClr>
                </a:solidFill>
                <a:latin typeface="Segoe UI Semibold" panose="020B0702040204020203" pitchFamily="34" charset="0"/>
                <a:cs typeface="Segoe UI Semibold" panose="020B0702040204020203" pitchFamily="34" charset="0"/>
              </a:rPr>
              <a:t>You will get your hands dirty</a:t>
            </a:r>
          </a:p>
        </p:txBody>
      </p:sp>
    </p:spTree>
    <p:extLst>
      <p:ext uri="{BB962C8B-B14F-4D97-AF65-F5344CB8AC3E}">
        <p14:creationId xmlns:p14="http://schemas.microsoft.com/office/powerpoint/2010/main" val="2953741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2263FE-8F8C-4402-9C9B-5C799670F6E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75AFDB46-B807-44D7-A7D0-01BC94D0D87F}"/>
              </a:ext>
            </a:extLst>
          </p:cNvPr>
          <p:cNvSpPr txBox="1">
            <a:spLocks/>
          </p:cNvSpPr>
          <p:nvPr/>
        </p:nvSpPr>
        <p:spPr>
          <a:xfrm>
            <a:off x="-39269" y="5742691"/>
            <a:ext cx="1223126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solidFill>
                    <a:prstClr val="black">
                      <a:lumMod val="85000"/>
                      <a:lumOff val="15000"/>
                    </a:prstClr>
                  </a:solidFill>
                </a:ln>
                <a:solidFill>
                  <a:prstClr val="white">
                    <a:lumMod val="95000"/>
                  </a:prstClr>
                </a:solidFill>
                <a:effectLst/>
                <a:uLnTx/>
                <a:uFillTx/>
                <a:latin typeface="Segoe UI Semibold" panose="020B0702040204020203" pitchFamily="34" charset="0"/>
                <a:ea typeface="+mj-ea"/>
                <a:cs typeface="Segoe UI Semibold" panose="020B0702040204020203" pitchFamily="34" charset="0"/>
              </a:rPr>
              <a:t>*results may vary</a:t>
            </a:r>
            <a:endParaRPr kumimoji="0" lang="en-US" sz="5400" b="0" i="0" u="none" strike="noStrike" kern="1200" cap="none" spc="0" normalizeH="0" baseline="0" noProof="0" dirty="0">
              <a:ln>
                <a:solidFill>
                  <a:prstClr val="black">
                    <a:lumMod val="85000"/>
                    <a:lumOff val="15000"/>
                  </a:prstClr>
                </a:solidFill>
              </a:ln>
              <a:solidFill>
                <a:prstClr val="white">
                  <a:lumMod val="95000"/>
                </a:prstClr>
              </a:solidFill>
              <a:effectLst/>
              <a:uLnTx/>
              <a:uFillTx/>
              <a:latin typeface="Segoe UI Semibold" panose="020B0702040204020203" pitchFamily="34" charset="0"/>
              <a:ea typeface="+mj-ea"/>
              <a:cs typeface="Segoe UI Semibold" panose="020B0702040204020203" pitchFamily="34" charset="0"/>
            </a:endParaRPr>
          </a:p>
        </p:txBody>
      </p:sp>
    </p:spTree>
    <p:extLst>
      <p:ext uri="{BB962C8B-B14F-4D97-AF65-F5344CB8AC3E}">
        <p14:creationId xmlns:p14="http://schemas.microsoft.com/office/powerpoint/2010/main" val="707670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logistics">
            <a:extLst>
              <a:ext uri="{FF2B5EF4-FFF2-40B4-BE49-F238E27FC236}">
                <a16:creationId xmlns:a16="http://schemas.microsoft.com/office/drawing/2014/main" id="{F881C863-DC1B-46E7-9F98-7B1E3F21C587}"/>
              </a:ext>
            </a:extLst>
          </p:cNvPr>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B96033D-F46C-4EC0-A372-730EAAECF895}"/>
              </a:ext>
            </a:extLst>
          </p:cNvPr>
          <p:cNvSpPr>
            <a:spLocks noGrp="1"/>
          </p:cNvSpPr>
          <p:nvPr>
            <p:ph type="title"/>
          </p:nvPr>
        </p:nvSpPr>
        <p:spPr>
          <a:xfrm>
            <a:off x="1817255" y="189634"/>
            <a:ext cx="10515600" cy="1325563"/>
          </a:xfrm>
        </p:spPr>
        <p:txBody>
          <a:bodyPr>
            <a:normAutofit/>
          </a:bodyPr>
          <a:lstStyle/>
          <a:p>
            <a:r>
              <a:rPr lang="en-US" sz="6000" b="1" dirty="0">
                <a:solidFill>
                  <a:srgbClr val="002060"/>
                </a:solidFill>
                <a:latin typeface="Segoe UI" panose="020B0502040204020203" pitchFamily="34" charset="0"/>
                <a:cs typeface="Segoe UI" panose="020B0502040204020203" pitchFamily="34" charset="0"/>
              </a:rPr>
              <a:t>Logistics</a:t>
            </a:r>
          </a:p>
        </p:txBody>
      </p:sp>
    </p:spTree>
    <p:extLst>
      <p:ext uri="{BB962C8B-B14F-4D97-AF65-F5344CB8AC3E}">
        <p14:creationId xmlns:p14="http://schemas.microsoft.com/office/powerpoint/2010/main" val="1497346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E068B9BD-39BF-4FCE-A231-8D1E1D2CB51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95325" y="2310736"/>
            <a:ext cx="10801350" cy="3443288"/>
          </a:xfrm>
          <a:prstGeom prst="rect">
            <a:avLst/>
          </a:prstGeom>
        </p:spPr>
      </p:pic>
      <p:sp>
        <p:nvSpPr>
          <p:cNvPr id="8" name="Rectangle 7">
            <a:extLst>
              <a:ext uri="{FF2B5EF4-FFF2-40B4-BE49-F238E27FC236}">
                <a16:creationId xmlns:a16="http://schemas.microsoft.com/office/drawing/2014/main" id="{1564A688-77FE-4DC4-BA31-23C767349F49}"/>
              </a:ext>
            </a:extLst>
          </p:cNvPr>
          <p:cNvSpPr/>
          <p:nvPr/>
        </p:nvSpPr>
        <p:spPr>
          <a:xfrm>
            <a:off x="4969881" y="3851569"/>
            <a:ext cx="3677264" cy="2172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marR="0" lvl="1"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Calibri" panose="020F0502020204030204"/>
                <a:ea typeface="+mn-ea"/>
                <a:cs typeface="+mn-cs"/>
              </a:rPr>
              <a:t>Central gathering place. Kick-off &amp; stand-up meetings take place HERE</a:t>
            </a:r>
          </a:p>
        </p:txBody>
      </p:sp>
      <p:sp>
        <p:nvSpPr>
          <p:cNvPr id="9" name="Arrow: Right 8">
            <a:extLst>
              <a:ext uri="{FF2B5EF4-FFF2-40B4-BE49-F238E27FC236}">
                <a16:creationId xmlns:a16="http://schemas.microsoft.com/office/drawing/2014/main" id="{A41408F8-EB18-4929-BFA4-043801BE75B9}"/>
              </a:ext>
            </a:extLst>
          </p:cNvPr>
          <p:cNvSpPr/>
          <p:nvPr/>
        </p:nvSpPr>
        <p:spPr>
          <a:xfrm rot="10800000">
            <a:off x="2769325" y="3920715"/>
            <a:ext cx="1878499" cy="5957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EDC5AA27-1B2C-4E15-B067-95369051D808}"/>
              </a:ext>
            </a:extLst>
          </p:cNvPr>
          <p:cNvSpPr txBox="1"/>
          <p:nvPr/>
        </p:nvSpPr>
        <p:spPr>
          <a:xfrm>
            <a:off x="478053" y="453151"/>
            <a:ext cx="9526329" cy="803297"/>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i="0" u="none" strike="noStrike" kern="1200" cap="none" spc="0" normalizeH="0" baseline="0" noProof="0" dirty="0">
                <a:ln>
                  <a:noFill/>
                </a:ln>
                <a:solidFill>
                  <a:srgbClr val="92D050"/>
                </a:solidFill>
                <a:effectLst/>
                <a:uLnTx/>
                <a:uFillTx/>
                <a:latin typeface="Consolas" panose="020B0609020204030204" pitchFamily="49" charset="0"/>
                <a:cs typeface="Segoe UI" panose="020B0502040204020203" pitchFamily="34" charset="0"/>
              </a:rPr>
              <a:t>Collaboration</a:t>
            </a:r>
            <a:br>
              <a:rPr kumimoji="0" lang="en-US" sz="4800" b="1" i="0" u="none" strike="noStrike" kern="1200" cap="none" spc="0" normalizeH="0" baseline="0" noProof="0" dirty="0">
                <a:ln>
                  <a:noFill/>
                </a:ln>
                <a:solidFill>
                  <a:srgbClr val="002060"/>
                </a:solidFill>
                <a:effectLst/>
                <a:uLnTx/>
                <a:uFillTx/>
                <a:latin typeface="Consolas" panose="020B0609020204030204" pitchFamily="49" charset="0"/>
                <a:cs typeface="Segoe UI" panose="020B0502040204020203" pitchFamily="34" charset="0"/>
              </a:rPr>
            </a:br>
            <a:r>
              <a:rPr kumimoji="0" lang="en-US" sz="2400" i="0" u="none" strike="noStrike" kern="1200" cap="none" spc="0" normalizeH="0" baseline="0" noProof="0" dirty="0">
                <a:ln>
                  <a:noFill/>
                </a:ln>
                <a:effectLst/>
                <a:uLnTx/>
                <a:uFillTx/>
                <a:latin typeface="Consolas" panose="020B0609020204030204" pitchFamily="49" charset="0"/>
                <a:cs typeface="Segoe UI" panose="020B0502040204020203" pitchFamily="34" charset="0"/>
              </a:rPr>
              <a:t>We’re going to use Microsoft Teams in a different</a:t>
            </a:r>
            <a:r>
              <a:rPr lang="en-US" sz="2400" dirty="0">
                <a:latin typeface="Consolas" panose="020B0609020204030204" pitchFamily="49" charset="0"/>
                <a:cs typeface="Segoe UI" panose="020B0502040204020203" pitchFamily="34" charset="0"/>
              </a:rPr>
              <a:t> way…</a:t>
            </a:r>
            <a:endParaRPr kumimoji="0" lang="en-US" sz="2800" i="0" u="none" strike="noStrike" kern="1200" cap="none" spc="0" normalizeH="0" baseline="0" noProof="0" dirty="0">
              <a:ln>
                <a:noFill/>
              </a:ln>
              <a:effectLst/>
              <a:uLnTx/>
              <a:uFillTx/>
              <a:latin typeface="Consolas" panose="020B0609020204030204" pitchFamily="49" charset="0"/>
              <a:cs typeface="Segoe UI" panose="020B0502040204020203" pitchFamily="34" charset="0"/>
            </a:endParaRPr>
          </a:p>
        </p:txBody>
      </p:sp>
      <p:pic>
        <p:nvPicPr>
          <p:cNvPr id="3" name="Picture 2" descr="Logo&#10;&#10;Description automatically generated">
            <a:extLst>
              <a:ext uri="{FF2B5EF4-FFF2-40B4-BE49-F238E27FC236}">
                <a16:creationId xmlns:a16="http://schemas.microsoft.com/office/drawing/2014/main" id="{457B6F28-0326-416C-94F5-785098FFB9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1563530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 screen with text&#10;&#10;Description automatically generated">
            <a:extLst>
              <a:ext uri="{FF2B5EF4-FFF2-40B4-BE49-F238E27FC236}">
                <a16:creationId xmlns:a16="http://schemas.microsoft.com/office/drawing/2014/main" id="{D7717DBF-341B-4923-9B39-6DF33DC2791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10400" y="2321907"/>
            <a:ext cx="10791825" cy="3490913"/>
          </a:xfrm>
          <a:prstGeom prst="rect">
            <a:avLst/>
          </a:prstGeom>
        </p:spPr>
      </p:pic>
      <p:sp>
        <p:nvSpPr>
          <p:cNvPr id="4" name="Rectangle 3">
            <a:extLst>
              <a:ext uri="{FF2B5EF4-FFF2-40B4-BE49-F238E27FC236}">
                <a16:creationId xmlns:a16="http://schemas.microsoft.com/office/drawing/2014/main" id="{51EFE816-76FB-4F6E-8563-9FEEBFB64488}"/>
              </a:ext>
            </a:extLst>
          </p:cNvPr>
          <p:cNvSpPr/>
          <p:nvPr/>
        </p:nvSpPr>
        <p:spPr>
          <a:xfrm>
            <a:off x="6282629" y="4475026"/>
            <a:ext cx="3677264" cy="2172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Calibri" panose="020F0502020204030204"/>
                <a:ea typeface="+mn-ea"/>
                <a:cs typeface="+mn-cs"/>
              </a:rPr>
              <a:t>Find any files, resources, or code samples needed for the hack, and THIS presentation HERE</a:t>
            </a:r>
          </a:p>
        </p:txBody>
      </p:sp>
      <p:sp>
        <p:nvSpPr>
          <p:cNvPr id="6" name="Arrow: Right 5">
            <a:extLst>
              <a:ext uri="{FF2B5EF4-FFF2-40B4-BE49-F238E27FC236}">
                <a16:creationId xmlns:a16="http://schemas.microsoft.com/office/drawing/2014/main" id="{F85CB3F8-2B84-44FC-883F-C6535FF203E2}"/>
              </a:ext>
            </a:extLst>
          </p:cNvPr>
          <p:cNvSpPr/>
          <p:nvPr/>
        </p:nvSpPr>
        <p:spPr>
          <a:xfrm rot="13956697">
            <a:off x="5736314" y="3451287"/>
            <a:ext cx="1200629" cy="5957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1E00B32F-6496-45E6-8547-66AC0B8148A3}"/>
              </a:ext>
            </a:extLst>
          </p:cNvPr>
          <p:cNvSpPr txBox="1"/>
          <p:nvPr/>
        </p:nvSpPr>
        <p:spPr>
          <a:xfrm>
            <a:off x="478053" y="453151"/>
            <a:ext cx="9526329" cy="803297"/>
          </a:xfrm>
          <a:prstGeom prst="rect">
            <a:avLst/>
          </a:prstGeom>
          <a:noFill/>
        </p:spPr>
        <p:txBody>
          <a:bodyPr wrap="square" lIns="0" tIns="0" rIns="0" bIns="0" rtlCol="0">
            <a:spAutoFit/>
          </a:bodyPr>
          <a:lstStyle/>
          <a:p>
            <a:pPr marL="0" marR="0" lvl="0" indent="0" algn="l" defTabSz="1218835" rtl="0" eaLnBrk="1" fontAlgn="auto" latinLnBrk="0" hangingPunct="1">
              <a:lnSpc>
                <a:spcPct val="90000"/>
              </a:lnSpc>
              <a:spcBef>
                <a:spcPct val="20000"/>
              </a:spcBef>
              <a:spcAft>
                <a:spcPts val="0"/>
              </a:spcAft>
              <a:buClrTx/>
              <a:buSzPct val="80000"/>
              <a:buFontTx/>
              <a:buNone/>
              <a:tabLst/>
              <a:defRPr/>
            </a:pPr>
            <a:r>
              <a:rPr kumimoji="0" lang="en-US" sz="3400" b="0" i="0" u="none" strike="noStrike" kern="1200" cap="none" spc="0" normalizeH="0" baseline="0" noProof="0" dirty="0">
                <a:ln>
                  <a:noFill/>
                </a:ln>
                <a:solidFill>
                  <a:srgbClr val="92D050"/>
                </a:solidFill>
                <a:effectLst/>
                <a:uLnTx/>
                <a:uFillTx/>
                <a:latin typeface="Consolas"/>
                <a:ea typeface="+mn-ea"/>
                <a:cs typeface="Segoe UI" panose="020B0502040204020203" pitchFamily="34" charset="0"/>
              </a:rPr>
              <a:t>Collaboration</a:t>
            </a:r>
            <a:br>
              <a:rPr kumimoji="0" lang="en-US" sz="4800" b="1" i="0" u="none" strike="noStrike" kern="1200" cap="none" spc="0" normalizeH="0" baseline="0" noProof="0" dirty="0">
                <a:ln>
                  <a:noFill/>
                </a:ln>
                <a:solidFill>
                  <a:srgbClr val="002060"/>
                </a:solidFill>
                <a:effectLst/>
                <a:uLnTx/>
                <a:uFillTx/>
                <a:latin typeface="Consolas"/>
                <a:ea typeface="+mn-ea"/>
                <a:cs typeface="Segoe UI" panose="020B0502040204020203" pitchFamily="34" charset="0"/>
              </a:rPr>
            </a:br>
            <a:r>
              <a:rPr kumimoji="0" lang="en-US" sz="24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rPr>
              <a:t>We’re going to use Microsoft Teams in a different way…</a:t>
            </a:r>
            <a:endParaRPr kumimoji="0" lang="en-US" sz="2800" b="0" i="0" u="none" strike="noStrike" kern="1200" cap="none" spc="0" normalizeH="0" baseline="0" noProof="0" dirty="0">
              <a:ln>
                <a:noFill/>
              </a:ln>
              <a:solidFill>
                <a:prstClr val="white"/>
              </a:solidFill>
              <a:effectLst/>
              <a:uLnTx/>
              <a:uFillTx/>
              <a:latin typeface="Consolas"/>
              <a:ea typeface="+mn-ea"/>
              <a:cs typeface="Segoe UI" panose="020B0502040204020203" pitchFamily="34" charset="0"/>
            </a:endParaRPr>
          </a:p>
        </p:txBody>
      </p:sp>
      <p:pic>
        <p:nvPicPr>
          <p:cNvPr id="3" name="Picture 2" descr="Logo&#10;&#10;Description automatically generated">
            <a:extLst>
              <a:ext uri="{FF2B5EF4-FFF2-40B4-BE49-F238E27FC236}">
                <a16:creationId xmlns:a16="http://schemas.microsoft.com/office/drawing/2014/main" id="{4F763307-5852-4F15-8D2E-EE248FDC8B3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26504"/>
            <a:ext cx="1828800" cy="1828800"/>
          </a:xfrm>
          <a:prstGeom prst="rect">
            <a:avLst/>
          </a:prstGeom>
        </p:spPr>
      </p:pic>
    </p:spTree>
    <p:extLst>
      <p:ext uri="{BB962C8B-B14F-4D97-AF65-F5344CB8AC3E}">
        <p14:creationId xmlns:p14="http://schemas.microsoft.com/office/powerpoint/2010/main" val="1089885746"/>
      </p:ext>
    </p:extLst>
  </p:cSld>
  <p:clrMapOvr>
    <a:masterClrMapping/>
  </p:clrMapOvr>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156</TotalTime>
  <Words>1615</Words>
  <Application>Microsoft Office PowerPoint</Application>
  <PresentationFormat>Widescreen</PresentationFormat>
  <Paragraphs>168</Paragraphs>
  <Slides>26</Slides>
  <Notes>13</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Arial</vt:lpstr>
      <vt:lpstr>Calibri</vt:lpstr>
      <vt:lpstr>Candara</vt:lpstr>
      <vt:lpstr>Consolas</vt:lpstr>
      <vt:lpstr>Segoe UI</vt:lpstr>
      <vt:lpstr>Segoe UI Light</vt:lpstr>
      <vt:lpstr>Segoe UI Semibold</vt:lpstr>
      <vt:lpstr>Tech Computer 16x9</vt:lpstr>
      <vt:lpstr>Automating Incremental Pipelines</vt:lpstr>
      <vt:lpstr>PowerPoint Presentation</vt:lpstr>
      <vt:lpstr>PowerPoint Presentation</vt:lpstr>
      <vt:lpstr>Community Driven</vt:lpstr>
      <vt:lpstr>You will get your hands dirty</vt:lpstr>
      <vt:lpstr>PowerPoint Presentation</vt:lpstr>
      <vt:lpstr>Logistics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And now death by Power Point… </vt:lpstr>
      <vt:lpstr>And now death by Power Point…  (just kidding!)</vt:lpstr>
      <vt:lpstr>Automating Incremental Pipelines (Azure SQL -&gt; Synapse Dedicated Pool)</vt:lpstr>
      <vt:lpstr>Automating Incremental Pipelines (Azure SQL -&gt; Synapse Dedicated Pool)</vt:lpstr>
      <vt:lpstr>Automating Incremental Pipelines (Azure SQL -&gt; Synapse Dedicated Pool)</vt:lpstr>
      <vt:lpstr>Automating Incremental Pipelines (Azure SQL -&gt; Synapse Dedicated Pool)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Incremental Pipelines</dc:title>
  <dc:creator>Jack Bender</dc:creator>
  <cp:lastModifiedBy>Jack Bender</cp:lastModifiedBy>
  <cp:revision>20</cp:revision>
  <dcterms:created xsi:type="dcterms:W3CDTF">2022-01-19T16:20:40Z</dcterms:created>
  <dcterms:modified xsi:type="dcterms:W3CDTF">2022-03-24T16:18:20Z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